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1206" r:id="rId4"/>
    <p:sldId id="259" r:id="rId5"/>
    <p:sldId id="260" r:id="rId6"/>
    <p:sldId id="261" r:id="rId7"/>
    <p:sldId id="263" r:id="rId8"/>
    <p:sldId id="1207" r:id="rId9"/>
    <p:sldId id="1209" r:id="rId10"/>
    <p:sldId id="1139" r:id="rId11"/>
    <p:sldId id="1141" r:id="rId12"/>
    <p:sldId id="1150" r:id="rId13"/>
    <p:sldId id="1130" r:id="rId14"/>
    <p:sldId id="1131" r:id="rId15"/>
    <p:sldId id="1132" r:id="rId16"/>
    <p:sldId id="1133" r:id="rId17"/>
    <p:sldId id="1134" r:id="rId18"/>
    <p:sldId id="1135" r:id="rId19"/>
    <p:sldId id="1136" r:id="rId20"/>
    <p:sldId id="12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8"/>
    <p:restoredTop sz="96538"/>
  </p:normalViewPr>
  <p:slideViewPr>
    <p:cSldViewPr snapToGrid="0" snapToObjects="1">
      <p:cViewPr varScale="1">
        <p:scale>
          <a:sx n="112" d="100"/>
          <a:sy n="112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64E7B-C1B4-024A-96DB-86F5E2ACB307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1E6B2-B62E-8B4F-9A61-97C6CD051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60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54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0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4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39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6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8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5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7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6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6927-6930-AF49-A8B4-AF4BA1A42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8F63F-1112-7B44-B61B-86E230894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B95-BAF0-1748-BAC5-AA20573A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266A-37DF-174C-85B4-5CEB1CF2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D6926-3D12-7141-BFA1-43F406DE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3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7144-9764-2C4D-B858-35371D60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1CA86-1763-7D4C-97B6-DBE26FBEE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C19F6-43EA-7F40-A1EF-36103A72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A752-C0C6-124A-9A71-2D46483D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5DCD3-5192-1F44-94B2-9EFEA799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5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2FA3FF-BA9A-324F-8CE9-78145469E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01787-6BDD-C846-8146-E5B50B28E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42D4C-468C-C14B-ACF7-92775917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49E0-F0EE-AC48-A50C-896D448B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0B0A-41A8-CF4E-BC0E-90F48980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4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563-6553-3445-8C5D-EB5BBA40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EB431-2B8B-F949-8C92-A07AE881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3427-8E15-164E-BC3B-869660DA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7637D-532D-6E4E-9645-F9589583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39861-8675-7245-B3E7-7379D686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8629-730D-824D-BEDD-60CC94026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F83F7-DA44-0D41-A361-B05D48DD5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A5167-C53F-7348-9B2E-F47B5621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A6D91-93BF-894B-A0A9-3DEE494A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7051-0D67-0142-B774-1BFF452B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18E0-A570-2C43-A6E1-8485EF24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DB80-B4EB-7B41-87B0-C9F07861C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DDCCB-EA39-264A-A119-17D741089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958C2-2FC7-A440-B234-788C7D95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20FC0-7749-F146-AC19-73AB45A8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45F7B-B19B-D842-AE6E-F77BA78B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9AC0-081C-164C-8B61-C83B924B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ACCEA-3C04-0B45-A5E0-E9CC15B85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A3368-5D0A-AE43-9CE0-C689E373A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6F690-79AA-014E-B271-763266B65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3FF95-5FA0-B44A-8382-9799590C8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A7C39-3EAA-3840-AE85-967F2A5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E1ED3-E00C-3F49-8499-347928FA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CBE98-AABF-9D44-9929-D3AFA5CF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1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0010-B8B6-0D4D-86D4-32F9A404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ED4C9-F4C1-4145-9258-FEA93DD3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4D52-1C41-6548-A908-69FDDC00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35F3-8879-BA47-A235-C79E8AA8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B1477-1A0F-D64B-8929-EF199F8B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AF1DE-C7E1-4B42-97BD-1D02F09C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7F82-D853-5A4F-9DE4-915E8EDB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1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6B22-401A-D543-988B-E8EC3E63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6354-291F-2246-B4C4-4134EA4A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573CF-3A73-544B-A386-474962FFC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FF30D-8AE5-954A-B276-484B027D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50945-D027-B445-B67C-95C517D8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18BE5-78B8-8342-BE70-8AB3058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0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2384-A288-034F-AEDE-AC0A8666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A232FE-458C-C540-A358-B9925BFF6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EA63B-FA56-1D43-A0FD-1775D713A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F8589-D142-6E40-8087-8816E9B2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7D63-F966-4742-A2C2-3BC2DF93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14981-3ECE-AB4F-94DB-C0D4DCD2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8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C8A7C-94BA-1A40-A483-6899AFD6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D2559-EB8B-1744-AE6E-576FB5B57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0DD9-8152-624A-804D-6B53FC604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81F54-3ACF-3647-800E-C61690C7E86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5AA20-07FD-B04C-902A-AA1A37E64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45876-CF70-634A-B0BE-9630808B6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1C840-C74A-7A4C-89DB-445F8557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0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1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3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40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D5DB-CA70-B24D-AB09-4D88AB1B5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IT305</a:t>
            </a:r>
            <a:br>
              <a:rPr lang="en-US" dirty="0"/>
            </a:br>
            <a:r>
              <a:rPr lang="en-US" dirty="0"/>
              <a:t>Computer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797F3-890D-C245-80AD-5644C489E7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Wireless Networks Intro-I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251553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characteristics: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71B6FDCD-1AF4-6E4D-B4AA-12EEF293A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1349375"/>
            <a:ext cx="65024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interference from other sources on </a:t>
            </a:r>
            <a:r>
              <a:rPr lang="en-US" sz="2400" dirty="0"/>
              <a:t>wireless network frequencies: motors, appliances</a:t>
            </a:r>
          </a:p>
          <a:p>
            <a:pPr>
              <a:defRPr/>
            </a:pPr>
            <a:r>
              <a:rPr lang="en-US" kern="0" dirty="0">
                <a:cs typeface="+mn-cs"/>
              </a:rPr>
              <a:t>SNR: signal-to-noise ratio</a:t>
            </a:r>
          </a:p>
          <a:p>
            <a:pPr lvl="1">
              <a:defRPr/>
            </a:pPr>
            <a:r>
              <a:rPr lang="en-US" kern="0" dirty="0"/>
              <a:t>larger SNR – easier to extract signal from noise (a “good thing”)</a:t>
            </a:r>
          </a:p>
          <a:p>
            <a:pPr>
              <a:defRPr/>
            </a:pPr>
            <a:r>
              <a:rPr lang="en-US" kern="0" dirty="0">
                <a:solidFill>
                  <a:srgbClr val="C00000"/>
                </a:solidFill>
                <a:cs typeface="+mn-cs"/>
              </a:rPr>
              <a:t>SNR versus BER tradeoff</a:t>
            </a:r>
          </a:p>
          <a:p>
            <a:pPr lvl="1">
              <a:defRPr/>
            </a:pPr>
            <a:r>
              <a:rPr lang="en-US" i="1" kern="0" dirty="0">
                <a:solidFill>
                  <a:srgbClr val="000099"/>
                </a:solidFill>
              </a:rPr>
              <a:t>given physical layer:</a:t>
            </a:r>
            <a:r>
              <a:rPr lang="en-US" kern="0" dirty="0"/>
              <a:t> increase power -&gt; increase SNR-&gt;decrease BER</a:t>
            </a:r>
          </a:p>
          <a:p>
            <a:pPr lvl="1">
              <a:defRPr/>
            </a:pPr>
            <a:r>
              <a:rPr lang="en-US" kern="0" dirty="0"/>
              <a:t>SNR may change with mobility: dynamically adapt physical layer (modulation technique, rate) </a:t>
            </a:r>
          </a:p>
          <a:p>
            <a:pPr lvl="1">
              <a:defRPr/>
            </a:pPr>
            <a:endParaRPr lang="en-US" sz="1800" kern="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07" name="Group 356">
            <a:extLst>
              <a:ext uri="{FF2B5EF4-FFF2-40B4-BE49-F238E27FC236}">
                <a16:creationId xmlns:a16="http://schemas.microsoft.com/office/drawing/2014/main" id="{58A73542-A8C2-3747-8963-FA5E2C4C09C5}"/>
              </a:ext>
            </a:extLst>
          </p:cNvPr>
          <p:cNvGrpSpPr>
            <a:grpSpLocks/>
          </p:cNvGrpSpPr>
          <p:nvPr/>
        </p:nvGrpSpPr>
        <p:grpSpPr bwMode="auto">
          <a:xfrm>
            <a:off x="3567113" y="2183416"/>
            <a:ext cx="627062" cy="642937"/>
            <a:chOff x="313" y="1497"/>
            <a:chExt cx="1152" cy="1014"/>
          </a:xfrm>
        </p:grpSpPr>
        <p:pic>
          <p:nvPicPr>
            <p:cNvPr id="108" name="Picture 354" descr="laptop_stylized_small">
              <a:extLst>
                <a:ext uri="{FF2B5EF4-FFF2-40B4-BE49-F238E27FC236}">
                  <a16:creationId xmlns:a16="http://schemas.microsoft.com/office/drawing/2014/main" id="{B2EACC5A-1F17-F14E-B327-E3058A6142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355" descr="antenna_stylized">
              <a:extLst>
                <a:ext uri="{FF2B5EF4-FFF2-40B4-BE49-F238E27FC236}">
                  <a16:creationId xmlns:a16="http://schemas.microsoft.com/office/drawing/2014/main" id="{3DC5A5D2-F456-6C4C-B076-22D375BC3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" name="Freeform 7">
            <a:extLst>
              <a:ext uri="{FF2B5EF4-FFF2-40B4-BE49-F238E27FC236}">
                <a16:creationId xmlns:a16="http://schemas.microsoft.com/office/drawing/2014/main" id="{F64D421C-A8EA-AA46-9CF6-1F440BA24764}"/>
              </a:ext>
            </a:extLst>
          </p:cNvPr>
          <p:cNvSpPr>
            <a:spLocks/>
          </p:cNvSpPr>
          <p:nvPr/>
        </p:nvSpPr>
        <p:spPr bwMode="auto">
          <a:xfrm>
            <a:off x="2101850" y="2026253"/>
            <a:ext cx="2020888" cy="1085850"/>
          </a:xfrm>
          <a:custGeom>
            <a:avLst/>
            <a:gdLst>
              <a:gd name="T0" fmla="*/ 2147483647 w 1273"/>
              <a:gd name="T1" fmla="*/ 2147483647 h 684"/>
              <a:gd name="T2" fmla="*/ 2147483647 w 1273"/>
              <a:gd name="T3" fmla="*/ 0 h 684"/>
              <a:gd name="T4" fmla="*/ 2147483647 w 1273"/>
              <a:gd name="T5" fmla="*/ 2147483647 h 684"/>
              <a:gd name="T6" fmla="*/ 2147483647 w 1273"/>
              <a:gd name="T7" fmla="*/ 2147483647 h 684"/>
              <a:gd name="T8" fmla="*/ 2147483647 w 1273"/>
              <a:gd name="T9" fmla="*/ 2147483647 h 684"/>
              <a:gd name="T10" fmla="*/ 2147483647 w 1273"/>
              <a:gd name="T11" fmla="*/ 2147483647 h 684"/>
              <a:gd name="T12" fmla="*/ 2147483647 w 1273"/>
              <a:gd name="T13" fmla="*/ 2147483647 h 684"/>
              <a:gd name="T14" fmla="*/ 2147483647 w 1273"/>
              <a:gd name="T15" fmla="*/ 2147483647 h 684"/>
              <a:gd name="T16" fmla="*/ 2147483647 w 1273"/>
              <a:gd name="T17" fmla="*/ 2147483647 h 684"/>
              <a:gd name="T18" fmla="*/ 0 w 1273"/>
              <a:gd name="T19" fmla="*/ 2147483647 h 6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73" h="684">
                <a:moveTo>
                  <a:pt x="9" y="675"/>
                </a:moveTo>
                <a:lnTo>
                  <a:pt x="316" y="0"/>
                </a:lnTo>
                <a:lnTo>
                  <a:pt x="461" y="228"/>
                </a:lnTo>
                <a:lnTo>
                  <a:pt x="510" y="119"/>
                </a:lnTo>
                <a:lnTo>
                  <a:pt x="631" y="467"/>
                </a:lnTo>
                <a:lnTo>
                  <a:pt x="667" y="391"/>
                </a:lnTo>
                <a:lnTo>
                  <a:pt x="739" y="464"/>
                </a:lnTo>
                <a:lnTo>
                  <a:pt x="1058" y="57"/>
                </a:lnTo>
                <a:lnTo>
                  <a:pt x="1273" y="684"/>
                </a:lnTo>
                <a:lnTo>
                  <a:pt x="0" y="674"/>
                </a:ln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00CC66"/>
              </a:gs>
            </a:gsLst>
            <a:lin ang="5400000" scaled="1"/>
          </a:gra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2" name="Line 26">
            <a:extLst>
              <a:ext uri="{FF2B5EF4-FFF2-40B4-BE49-F238E27FC236}">
                <a16:creationId xmlns:a16="http://schemas.microsoft.com/office/drawing/2014/main" id="{21069D36-C753-C94F-A501-02B3B81C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5025" y="3240691"/>
            <a:ext cx="998538" cy="169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3" name="Line 27">
            <a:extLst>
              <a:ext uri="{FF2B5EF4-FFF2-40B4-BE49-F238E27FC236}">
                <a16:creationId xmlns:a16="http://schemas.microsoft.com/office/drawing/2014/main" id="{D088846B-014D-2C40-A52B-2FC53A963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8125" y="2761266"/>
            <a:ext cx="407988" cy="322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4" name="Text Box 28">
            <a:extLst>
              <a:ext uri="{FF2B5EF4-FFF2-40B4-BE49-F238E27FC236}">
                <a16:creationId xmlns:a16="http://schemas.microsoft.com/office/drawing/2014/main" id="{BB572165-F49B-6548-85B2-DCB2FAF23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3" y="3132741"/>
            <a:ext cx="350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115" name="Text Box 29">
            <a:extLst>
              <a:ext uri="{FF2B5EF4-FFF2-40B4-BE49-F238E27FC236}">
                <a16:creationId xmlns:a16="http://schemas.microsoft.com/office/drawing/2014/main" id="{F727CB4B-B31D-B44A-8126-9A73973F1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2905728"/>
            <a:ext cx="3381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116" name="Text Box 30">
            <a:extLst>
              <a:ext uri="{FF2B5EF4-FFF2-40B4-BE49-F238E27FC236}">
                <a16:creationId xmlns:a16="http://schemas.microsoft.com/office/drawing/2014/main" id="{E7687122-B847-5F42-A300-D5553034D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963" y="2200878"/>
            <a:ext cx="3508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C</a:t>
            </a:r>
          </a:p>
        </p:txBody>
      </p:sp>
      <p:sp>
        <p:nvSpPr>
          <p:cNvPr id="117" name="Rectangle 32">
            <a:extLst>
              <a:ext uri="{FF2B5EF4-FFF2-40B4-BE49-F238E27FC236}">
                <a16:creationId xmlns:a16="http://schemas.microsoft.com/office/drawing/2014/main" id="{849DF770-B526-8044-9F6D-6C14557B6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3" y="1346255"/>
            <a:ext cx="5372099" cy="452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Hidden terminal problem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800" dirty="0">
              <a:solidFill>
                <a:srgbClr val="C00000"/>
              </a:solidFill>
              <a:ea typeface="ＭＳ Ｐゴシック" charset="0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800" dirty="0">
              <a:solidFill>
                <a:srgbClr val="C00000"/>
              </a:solidFill>
              <a:ea typeface="ＭＳ Ｐゴシック" charset="0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800" dirty="0">
              <a:solidFill>
                <a:srgbClr val="C00000"/>
              </a:solidFill>
              <a:ea typeface="ＭＳ Ｐゴシック" charset="0"/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800" dirty="0">
              <a:solidFill>
                <a:srgbClr val="C00000"/>
              </a:solidFill>
              <a:ea typeface="ＭＳ Ｐゴシック" charset="0"/>
            </a:endParaRPr>
          </a:p>
          <a:p>
            <a:pPr marL="277813" indent="-2778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B, A hear each other</a:t>
            </a:r>
          </a:p>
          <a:p>
            <a:pPr marL="277813" indent="-2778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B, C hear each other</a:t>
            </a:r>
          </a:p>
          <a:p>
            <a:pPr marL="277813" indent="-277813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A, C can not hear each other means A, C unaware of their interference at B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31" name="Group 356">
            <a:extLst>
              <a:ext uri="{FF2B5EF4-FFF2-40B4-BE49-F238E27FC236}">
                <a16:creationId xmlns:a16="http://schemas.microsoft.com/office/drawing/2014/main" id="{4CA07968-03D3-0041-BCA1-C9FDA0B76EA9}"/>
              </a:ext>
            </a:extLst>
          </p:cNvPr>
          <p:cNvGrpSpPr>
            <a:grpSpLocks/>
          </p:cNvGrpSpPr>
          <p:nvPr/>
        </p:nvGrpSpPr>
        <p:grpSpPr bwMode="auto">
          <a:xfrm>
            <a:off x="4329113" y="2732691"/>
            <a:ext cx="627062" cy="642937"/>
            <a:chOff x="313" y="1497"/>
            <a:chExt cx="1152" cy="1014"/>
          </a:xfrm>
        </p:grpSpPr>
        <p:pic>
          <p:nvPicPr>
            <p:cNvPr id="132" name="Picture 354" descr="laptop_stylized_small">
              <a:extLst>
                <a:ext uri="{FF2B5EF4-FFF2-40B4-BE49-F238E27FC236}">
                  <a16:creationId xmlns:a16="http://schemas.microsoft.com/office/drawing/2014/main" id="{7306B260-74E1-5346-A521-CA70EAD7E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355" descr="antenna_stylized">
              <a:extLst>
                <a:ext uri="{FF2B5EF4-FFF2-40B4-BE49-F238E27FC236}">
                  <a16:creationId xmlns:a16="http://schemas.microsoft.com/office/drawing/2014/main" id="{C6C0BA51-6B06-3B4F-AAD9-C22224D55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4" name="Group 356">
            <a:extLst>
              <a:ext uri="{FF2B5EF4-FFF2-40B4-BE49-F238E27FC236}">
                <a16:creationId xmlns:a16="http://schemas.microsoft.com/office/drawing/2014/main" id="{CB4DEA0C-C72B-0346-A94A-CBBD910F3304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2873978"/>
            <a:ext cx="627062" cy="644525"/>
            <a:chOff x="313" y="1497"/>
            <a:chExt cx="1152" cy="1014"/>
          </a:xfrm>
        </p:grpSpPr>
        <p:pic>
          <p:nvPicPr>
            <p:cNvPr id="135" name="Picture 354" descr="laptop_stylized_small">
              <a:extLst>
                <a:ext uri="{FF2B5EF4-FFF2-40B4-BE49-F238E27FC236}">
                  <a16:creationId xmlns:a16="http://schemas.microsoft.com/office/drawing/2014/main" id="{A761A985-95DE-D44A-832C-B5DA90484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355" descr="antenna_stylized">
              <a:extLst>
                <a:ext uri="{FF2B5EF4-FFF2-40B4-BE49-F238E27FC236}">
                  <a16:creationId xmlns:a16="http://schemas.microsoft.com/office/drawing/2014/main" id="{446B3308-57E8-114D-BAF3-DDE4A94E2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96E813-63D5-E389-F72E-7F852312C567}"/>
              </a:ext>
            </a:extLst>
          </p:cNvPr>
          <p:cNvGrpSpPr/>
          <p:nvPr/>
        </p:nvGrpSpPr>
        <p:grpSpPr>
          <a:xfrm>
            <a:off x="7153275" y="2333908"/>
            <a:ext cx="3659188" cy="2233612"/>
            <a:chOff x="7153275" y="1989138"/>
            <a:chExt cx="3659188" cy="2233612"/>
          </a:xfrm>
        </p:grpSpPr>
        <p:sp>
          <p:nvSpPr>
            <p:cNvPr id="118" name="Text Box 47">
              <a:extLst>
                <a:ext uri="{FF2B5EF4-FFF2-40B4-BE49-F238E27FC236}">
                  <a16:creationId xmlns:a16="http://schemas.microsoft.com/office/drawing/2014/main" id="{B8F31A07-848A-D74E-8DBD-79B37EA17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3275" y="2127250"/>
              <a:ext cx="3508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19" name="Text Box 48">
              <a:extLst>
                <a:ext uri="{FF2B5EF4-FFF2-40B4-BE49-F238E27FC236}">
                  <a16:creationId xmlns:a16="http://schemas.microsoft.com/office/drawing/2014/main" id="{C56F1E10-F34C-5843-B22F-044D7AE1A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3038" y="2124075"/>
              <a:ext cx="3286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20" name="Text Box 49">
              <a:extLst>
                <a:ext uri="{FF2B5EF4-FFF2-40B4-BE49-F238E27FC236}">
                  <a16:creationId xmlns:a16="http://schemas.microsoft.com/office/drawing/2014/main" id="{8E660AD6-612A-EF49-8651-60E1F6568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4138" y="2166938"/>
              <a:ext cx="350837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121" name="Text Box 55">
              <a:extLst>
                <a:ext uri="{FF2B5EF4-FFF2-40B4-BE49-F238E27FC236}">
                  <a16:creationId xmlns:a16="http://schemas.microsoft.com/office/drawing/2014/main" id="{64FC93FB-1EDD-AE49-90C3-D92B5ADF9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6300" y="2954338"/>
              <a:ext cx="936625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sz="1400">
                  <a:solidFill>
                    <a:srgbClr val="FF0000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sz="14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 signal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122" name="Line 60">
              <a:extLst>
                <a:ext uri="{FF2B5EF4-FFF2-40B4-BE49-F238E27FC236}">
                  <a16:creationId xmlns:a16="http://schemas.microsoft.com/office/drawing/2014/main" id="{FABA226A-B439-064D-8234-9686E5506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8213" y="3983038"/>
              <a:ext cx="3263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61">
              <a:extLst>
                <a:ext uri="{FF2B5EF4-FFF2-40B4-BE49-F238E27FC236}">
                  <a16:creationId xmlns:a16="http://schemas.microsoft.com/office/drawing/2014/main" id="{22C32468-EE2B-2E4C-B22A-60D2BC6BF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4238" y="2803525"/>
              <a:ext cx="0" cy="11382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Freeform 62">
              <a:extLst>
                <a:ext uri="{FF2B5EF4-FFF2-40B4-BE49-F238E27FC236}">
                  <a16:creationId xmlns:a16="http://schemas.microsoft.com/office/drawing/2014/main" id="{4A0B08BE-766C-DE4A-820F-57A89FD06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8" y="2859088"/>
              <a:ext cx="2995612" cy="1081087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Text Box 63">
              <a:extLst>
                <a:ext uri="{FF2B5EF4-FFF2-40B4-BE49-F238E27FC236}">
                  <a16:creationId xmlns:a16="http://schemas.microsoft.com/office/drawing/2014/main" id="{F540644C-8058-2E44-97EC-92D26AD8F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00" y="3946525"/>
              <a:ext cx="59372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space</a:t>
              </a:r>
            </a:p>
          </p:txBody>
        </p:sp>
        <p:sp>
          <p:nvSpPr>
            <p:cNvPr id="126" name="Freeform 65">
              <a:extLst>
                <a:ext uri="{FF2B5EF4-FFF2-40B4-BE49-F238E27FC236}">
                  <a16:creationId xmlns:a16="http://schemas.microsoft.com/office/drawing/2014/main" id="{C12F975E-D1B5-414F-8341-03DCBA174B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12038" y="2828925"/>
              <a:ext cx="2995612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Text Box 66">
              <a:extLst>
                <a:ext uri="{FF2B5EF4-FFF2-40B4-BE49-F238E27FC236}">
                  <a16:creationId xmlns:a16="http://schemas.microsoft.com/office/drawing/2014/main" id="{65ACABD3-44F1-4A49-8D29-DA46DD5FE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3613" y="2882900"/>
              <a:ext cx="958850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3333CC"/>
                  </a:solidFill>
                  <a:latin typeface="Arial" charset="0"/>
                  <a:cs typeface="Arial" charset="0"/>
                </a:rPr>
                <a:t>C</a:t>
              </a:r>
              <a:r>
                <a:rPr lang="ja-JP" altLang="en-US" sz="1400">
                  <a:solidFill>
                    <a:srgbClr val="3333CC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sz="1400" dirty="0">
                  <a:solidFill>
                    <a:srgbClr val="3333CC"/>
                  </a:solidFill>
                  <a:latin typeface="Arial" charset="0"/>
                  <a:cs typeface="Arial" charset="0"/>
                </a:rPr>
                <a:t>s signal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3333CC"/>
                  </a:solidFill>
                  <a:latin typeface="Arial" charset="0"/>
                  <a:cs typeface="Arial" charset="0"/>
                </a:rPr>
                <a:t>strength</a:t>
              </a:r>
            </a:p>
          </p:txBody>
        </p:sp>
        <p:sp>
          <p:nvSpPr>
            <p:cNvPr id="128" name="Line 67">
              <a:extLst>
                <a:ext uri="{FF2B5EF4-FFF2-40B4-BE49-F238E27FC236}">
                  <a16:creationId xmlns:a16="http://schemas.microsoft.com/office/drawing/2014/main" id="{FA65E92F-3E66-5349-83A8-F1F9788C6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3650" y="2690813"/>
              <a:ext cx="26988" cy="12636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68">
              <a:extLst>
                <a:ext uri="{FF2B5EF4-FFF2-40B4-BE49-F238E27FC236}">
                  <a16:creationId xmlns:a16="http://schemas.microsoft.com/office/drawing/2014/main" id="{FC263470-E015-7A4B-8414-9AF10F24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4438" y="2759075"/>
              <a:ext cx="0" cy="12080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69">
              <a:extLst>
                <a:ext uri="{FF2B5EF4-FFF2-40B4-BE49-F238E27FC236}">
                  <a16:creationId xmlns:a16="http://schemas.microsoft.com/office/drawing/2014/main" id="{582AF92B-D547-DD40-BF8A-97F1F22001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5525" y="2743200"/>
              <a:ext cx="0" cy="1181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" name="Group 356">
              <a:extLst>
                <a:ext uri="{FF2B5EF4-FFF2-40B4-BE49-F238E27FC236}">
                  <a16:creationId xmlns:a16="http://schemas.microsoft.com/office/drawing/2014/main" id="{CB7E2FE1-4A7B-C84A-BAD4-7D6821147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40600" y="1989138"/>
              <a:ext cx="627063" cy="642937"/>
              <a:chOff x="313" y="1497"/>
              <a:chExt cx="1152" cy="1014"/>
            </a:xfrm>
          </p:grpSpPr>
          <p:pic>
            <p:nvPicPr>
              <p:cNvPr id="138" name="Picture 354" descr="laptop_stylized_small">
                <a:extLst>
                  <a:ext uri="{FF2B5EF4-FFF2-40B4-BE49-F238E27FC236}">
                    <a16:creationId xmlns:a16="http://schemas.microsoft.com/office/drawing/2014/main" id="{AA79C3F4-46C7-0349-85E1-BA552B997E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355" descr="antenna_stylized">
                <a:extLst>
                  <a:ext uri="{FF2B5EF4-FFF2-40B4-BE49-F238E27FC236}">
                    <a16:creationId xmlns:a16="http://schemas.microsoft.com/office/drawing/2014/main" id="{4E6FF8B2-4F7E-B945-BE46-C86EBBCBE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0" name="Group 356">
              <a:extLst>
                <a:ext uri="{FF2B5EF4-FFF2-40B4-BE49-F238E27FC236}">
                  <a16:creationId xmlns:a16="http://schemas.microsoft.com/office/drawing/2014/main" id="{D72B8EE2-805B-4341-8FF7-2156BB1248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9638" y="2028825"/>
              <a:ext cx="627062" cy="644525"/>
              <a:chOff x="313" y="1497"/>
              <a:chExt cx="1152" cy="1014"/>
            </a:xfrm>
          </p:grpSpPr>
          <p:pic>
            <p:nvPicPr>
              <p:cNvPr id="141" name="Picture 354" descr="laptop_stylized_small">
                <a:extLst>
                  <a:ext uri="{FF2B5EF4-FFF2-40B4-BE49-F238E27FC236}">
                    <a16:creationId xmlns:a16="http://schemas.microsoft.com/office/drawing/2014/main" id="{293E3A24-0E7E-C64F-AE1D-F2A4EBBDD6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" name="Picture 355" descr="antenna_stylized">
                <a:extLst>
                  <a:ext uri="{FF2B5EF4-FFF2-40B4-BE49-F238E27FC236}">
                    <a16:creationId xmlns:a16="http://schemas.microsoft.com/office/drawing/2014/main" id="{456A11D2-A09B-574E-BA78-CF1896EC1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43" name="Group 356">
            <a:extLst>
              <a:ext uri="{FF2B5EF4-FFF2-40B4-BE49-F238E27FC236}">
                <a16:creationId xmlns:a16="http://schemas.microsoft.com/office/drawing/2014/main" id="{5473C3B0-61A5-E547-88B5-91B90BF959BC}"/>
              </a:ext>
            </a:extLst>
          </p:cNvPr>
          <p:cNvGrpSpPr>
            <a:grpSpLocks/>
          </p:cNvGrpSpPr>
          <p:nvPr/>
        </p:nvGrpSpPr>
        <p:grpSpPr bwMode="auto">
          <a:xfrm>
            <a:off x="9605963" y="1958975"/>
            <a:ext cx="627062" cy="642938"/>
            <a:chOff x="313" y="1497"/>
            <a:chExt cx="1152" cy="1014"/>
          </a:xfrm>
        </p:grpSpPr>
        <p:pic>
          <p:nvPicPr>
            <p:cNvPr id="144" name="Picture 354" descr="laptop_stylized_small">
              <a:extLst>
                <a:ext uri="{FF2B5EF4-FFF2-40B4-BE49-F238E27FC236}">
                  <a16:creationId xmlns:a16="http://schemas.microsoft.com/office/drawing/2014/main" id="{ACC81BEE-6A25-1047-B556-F5C390402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355" descr="antenna_stylized">
              <a:extLst>
                <a:ext uri="{FF2B5EF4-FFF2-40B4-BE49-F238E27FC236}">
                  <a16:creationId xmlns:a16="http://schemas.microsoft.com/office/drawing/2014/main" id="{13857146-FCD5-1B4A-A5AA-EB8B2F5A6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6" name="Rectangle 70">
            <a:extLst>
              <a:ext uri="{FF2B5EF4-FFF2-40B4-BE49-F238E27FC236}">
                <a16:creationId xmlns:a16="http://schemas.microsoft.com/office/drawing/2014/main" id="{74CC21E7-8D8F-BE42-B6A9-4A812307A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7532" y="1346255"/>
            <a:ext cx="5591537" cy="509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cs typeface="+mn-cs"/>
              </a:rPr>
              <a:t>Attenuation</a:t>
            </a:r>
            <a:r>
              <a:rPr lang="en-US" sz="2400" dirty="0">
                <a:solidFill>
                  <a:srgbClr val="C00000"/>
                </a:solidFill>
                <a:cs typeface="+mn-cs"/>
              </a:rPr>
              <a:t> also causes “hidden terminals”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B, A hear each other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B, C hear each other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A, C can not hear each other interfering at B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0D8960B-043D-F875-3096-F0FE3079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251553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characteristics: hidden terminals</a:t>
            </a:r>
          </a:p>
        </p:txBody>
      </p:sp>
    </p:spTree>
    <p:extLst>
      <p:ext uri="{BB962C8B-B14F-4D97-AF65-F5344CB8AC3E}">
        <p14:creationId xmlns:p14="http://schemas.microsoft.com/office/powerpoint/2010/main" val="25128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5" name="Oval 5">
            <a:extLst>
              <a:ext uri="{FF2B5EF4-FFF2-40B4-BE49-F238E27FC236}">
                <a16:creationId xmlns:a16="http://schemas.microsoft.com/office/drawing/2014/main" id="{6FD887B1-36B7-C042-AF16-EC543F193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6" name="Oval 11">
            <a:extLst>
              <a:ext uri="{FF2B5EF4-FFF2-40B4-BE49-F238E27FC236}">
                <a16:creationId xmlns:a16="http://schemas.microsoft.com/office/drawing/2014/main" id="{E4A6400A-EFEA-6943-B38A-9D6A4B5A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Line 22">
            <a:extLst>
              <a:ext uri="{FF2B5EF4-FFF2-40B4-BE49-F238E27FC236}">
                <a16:creationId xmlns:a16="http://schemas.microsoft.com/office/drawing/2014/main" id="{7B958348-F69B-0945-B7D1-5D0DD9A35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val 23">
            <a:extLst>
              <a:ext uri="{FF2B5EF4-FFF2-40B4-BE49-F238E27FC236}">
                <a16:creationId xmlns:a16="http://schemas.microsoft.com/office/drawing/2014/main" id="{6DC7CEC3-9E37-6C43-B01A-57E7BFF1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9" name="Oval 38">
            <a:extLst>
              <a:ext uri="{FF2B5EF4-FFF2-40B4-BE49-F238E27FC236}">
                <a16:creationId xmlns:a16="http://schemas.microsoft.com/office/drawing/2014/main" id="{D2BE75E6-7844-934E-960A-D867D9A23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0" name="Line 59">
            <a:extLst>
              <a:ext uri="{FF2B5EF4-FFF2-40B4-BE49-F238E27FC236}">
                <a16:creationId xmlns:a16="http://schemas.microsoft.com/office/drawing/2014/main" id="{09A1ED68-4C61-C547-B087-02636BAFB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DCF89B4B-F2C0-9B46-A017-74044CA88C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Line 61">
            <a:extLst>
              <a:ext uri="{FF2B5EF4-FFF2-40B4-BE49-F238E27FC236}">
                <a16:creationId xmlns:a16="http://schemas.microsoft.com/office/drawing/2014/main" id="{CB846523-0AE5-B44E-9CD4-A5780699DE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Line 62">
            <a:extLst>
              <a:ext uri="{FF2B5EF4-FFF2-40B4-BE49-F238E27FC236}">
                <a16:creationId xmlns:a16="http://schemas.microsoft.com/office/drawing/2014/main" id="{3D8D61FF-B178-A042-9F75-800F5BC23F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Line 64">
            <a:extLst>
              <a:ext uri="{FF2B5EF4-FFF2-40B4-BE49-F238E27FC236}">
                <a16:creationId xmlns:a16="http://schemas.microsoft.com/office/drawing/2014/main" id="{0E054FAC-6E60-6F42-9532-E4FBA10A8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5" name="Group 356">
            <a:extLst>
              <a:ext uri="{FF2B5EF4-FFF2-40B4-BE49-F238E27FC236}">
                <a16:creationId xmlns:a16="http://schemas.microsoft.com/office/drawing/2014/main" id="{33648B09-CC71-7244-88FB-21FDB43B141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>
              <a:extLst>
                <a:ext uri="{FF2B5EF4-FFF2-40B4-BE49-F238E27FC236}">
                  <a16:creationId xmlns:a16="http://schemas.microsoft.com/office/drawing/2014/main" id="{916388DC-DFC7-6644-A58A-7E3CE3A4F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55" descr="antenna_stylized">
              <a:extLst>
                <a:ext uri="{FF2B5EF4-FFF2-40B4-BE49-F238E27FC236}">
                  <a16:creationId xmlns:a16="http://schemas.microsoft.com/office/drawing/2014/main" id="{37884014-95FD-4041-8DD3-B67813446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Group 361">
            <a:extLst>
              <a:ext uri="{FF2B5EF4-FFF2-40B4-BE49-F238E27FC236}">
                <a16:creationId xmlns:a16="http://schemas.microsoft.com/office/drawing/2014/main" id="{F0D83CBC-A45C-DB46-B426-BC3CB27E561A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>
              <a:extLst>
                <a:ext uri="{FF2B5EF4-FFF2-40B4-BE49-F238E27FC236}">
                  <a16:creationId xmlns:a16="http://schemas.microsoft.com/office/drawing/2014/main" id="{5FE77BF3-1EFB-E041-BAC1-94C95522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360" descr="antenna_radiation_stylized">
              <a:extLst>
                <a:ext uri="{FF2B5EF4-FFF2-40B4-BE49-F238E27FC236}">
                  <a16:creationId xmlns:a16="http://schemas.microsoft.com/office/drawing/2014/main" id="{ED27BB04-ED6E-0D4B-8FE8-C96C4F7B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">
            <a:extLst>
              <a:ext uri="{FF2B5EF4-FFF2-40B4-BE49-F238E27FC236}">
                <a16:creationId xmlns:a16="http://schemas.microsoft.com/office/drawing/2014/main" id="{F8EB07E3-DFC0-A445-A33D-75C2AD0A9EF8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>
              <a:extLst>
                <a:ext uri="{FF2B5EF4-FFF2-40B4-BE49-F238E27FC236}">
                  <a16:creationId xmlns:a16="http://schemas.microsoft.com/office/drawing/2014/main" id="{B220ABB4-ABAB-CE46-BE7A-ED482AEAA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>
                <a:extLst>
                  <a:ext uri="{FF2B5EF4-FFF2-40B4-BE49-F238E27FC236}">
                    <a16:creationId xmlns:a16="http://schemas.microsoft.com/office/drawing/2014/main" id="{EB3D1AFB-9917-EB40-AEBE-C975E63F2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1">
                <a:extLst>
                  <a:ext uri="{FF2B5EF4-FFF2-40B4-BE49-F238E27FC236}">
                    <a16:creationId xmlns:a16="http://schemas.microsoft.com/office/drawing/2014/main" id="{E08FC51C-048E-3E4D-9A0F-1FD8F96EB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2">
                <a:extLst>
                  <a:ext uri="{FF2B5EF4-FFF2-40B4-BE49-F238E27FC236}">
                    <a16:creationId xmlns:a16="http://schemas.microsoft.com/office/drawing/2014/main" id="{F60BFC20-FF60-2749-A1D5-607289DB4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3">
                <a:extLst>
                  <a:ext uri="{FF2B5EF4-FFF2-40B4-BE49-F238E27FC236}">
                    <a16:creationId xmlns:a16="http://schemas.microsoft.com/office/drawing/2014/main" id="{512627BE-7F4B-E642-8B83-2CFC68BC4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4E8A0C01-D6A7-1F42-A4A2-1DC6B281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75">
                <a:extLst>
                  <a:ext uri="{FF2B5EF4-FFF2-40B4-BE49-F238E27FC236}">
                    <a16:creationId xmlns:a16="http://schemas.microsoft.com/office/drawing/2014/main" id="{7438FAEA-A6F2-A246-8105-F54EDDC70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76">
                <a:extLst>
                  <a:ext uri="{FF2B5EF4-FFF2-40B4-BE49-F238E27FC236}">
                    <a16:creationId xmlns:a16="http://schemas.microsoft.com/office/drawing/2014/main" id="{E69B15B3-9399-E041-878F-938173CDF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77">
                <a:extLst>
                  <a:ext uri="{FF2B5EF4-FFF2-40B4-BE49-F238E27FC236}">
                    <a16:creationId xmlns:a16="http://schemas.microsoft.com/office/drawing/2014/main" id="{1E4874DA-7ED7-874D-B991-AABE14689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78">
                <a:extLst>
                  <a:ext uri="{FF2B5EF4-FFF2-40B4-BE49-F238E27FC236}">
                    <a16:creationId xmlns:a16="http://schemas.microsoft.com/office/drawing/2014/main" id="{6D14A8CC-9625-344D-A6EB-3F17469C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79">
                <a:extLst>
                  <a:ext uri="{FF2B5EF4-FFF2-40B4-BE49-F238E27FC236}">
                    <a16:creationId xmlns:a16="http://schemas.microsoft.com/office/drawing/2014/main" id="{F87A61CD-1278-5C40-A7DA-1D6151D5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4" name="Line 280">
                <a:extLst>
                  <a:ext uri="{FF2B5EF4-FFF2-40B4-BE49-F238E27FC236}">
                    <a16:creationId xmlns:a16="http://schemas.microsoft.com/office/drawing/2014/main" id="{C0E5602D-DC2C-1843-8D4A-58D3A1ED1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5" name="Line 281">
                <a:extLst>
                  <a:ext uri="{FF2B5EF4-FFF2-40B4-BE49-F238E27FC236}">
                    <a16:creationId xmlns:a16="http://schemas.microsoft.com/office/drawing/2014/main" id="{DD5E8B9D-A9BC-9746-BBCA-405945A54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Line 282">
                <a:extLst>
                  <a:ext uri="{FF2B5EF4-FFF2-40B4-BE49-F238E27FC236}">
                    <a16:creationId xmlns:a16="http://schemas.microsoft.com/office/drawing/2014/main" id="{19AF81E9-349A-9344-8D71-5F08AE6BF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Line 283">
                <a:extLst>
                  <a:ext uri="{FF2B5EF4-FFF2-40B4-BE49-F238E27FC236}">
                    <a16:creationId xmlns:a16="http://schemas.microsoft.com/office/drawing/2014/main" id="{84FD3D45-465C-2A4D-8826-8073E7679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Line 284">
                <a:extLst>
                  <a:ext uri="{FF2B5EF4-FFF2-40B4-BE49-F238E27FC236}">
                    <a16:creationId xmlns:a16="http://schemas.microsoft.com/office/drawing/2014/main" id="{236149EB-A521-C54B-978B-B2F3D2A80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3" name="Picture 399" descr="cell_tower_radiation copy">
              <a:extLst>
                <a:ext uri="{FF2B5EF4-FFF2-40B4-BE49-F238E27FC236}">
                  <a16:creationId xmlns:a16="http://schemas.microsoft.com/office/drawing/2014/main" id="{15477466-B0BB-D045-8469-CE320C8C1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9" name="Group 403">
            <a:extLst>
              <a:ext uri="{FF2B5EF4-FFF2-40B4-BE49-F238E27FC236}">
                <a16:creationId xmlns:a16="http://schemas.microsoft.com/office/drawing/2014/main" id="{7E28037A-7EFC-0B46-95B9-4678DDAA8EC2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>
              <a:extLst>
                <a:ext uri="{FF2B5EF4-FFF2-40B4-BE49-F238E27FC236}">
                  <a16:creationId xmlns:a16="http://schemas.microsoft.com/office/drawing/2014/main" id="{C84FCFF4-A725-4549-A2E6-AB7B6D19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402" descr="antenna_radiation_stylized">
              <a:extLst>
                <a:ext uri="{FF2B5EF4-FFF2-40B4-BE49-F238E27FC236}">
                  <a16:creationId xmlns:a16="http://schemas.microsoft.com/office/drawing/2014/main" id="{E54086FD-B992-B84A-9956-901A6D564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00">
            <a:extLst>
              <a:ext uri="{FF2B5EF4-FFF2-40B4-BE49-F238E27FC236}">
                <a16:creationId xmlns:a16="http://schemas.microsoft.com/office/drawing/2014/main" id="{E7C998EB-2394-544D-80BB-533A98F699A4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>
              <a:extLst>
                <a:ext uri="{FF2B5EF4-FFF2-40B4-BE49-F238E27FC236}">
                  <a16:creationId xmlns:a16="http://schemas.microsoft.com/office/drawing/2014/main" id="{4BA56D45-414C-BE4C-9A22-F243E7D16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>
                <a:extLst>
                  <a:ext uri="{FF2B5EF4-FFF2-40B4-BE49-F238E27FC236}">
                    <a16:creationId xmlns:a16="http://schemas.microsoft.com/office/drawing/2014/main" id="{C419645E-7341-1E42-A987-8906510D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1">
                <a:extLst>
                  <a:ext uri="{FF2B5EF4-FFF2-40B4-BE49-F238E27FC236}">
                    <a16:creationId xmlns:a16="http://schemas.microsoft.com/office/drawing/2014/main" id="{E3413CC8-503E-F54F-9020-EA30E1FB6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2">
                <a:extLst>
                  <a:ext uri="{FF2B5EF4-FFF2-40B4-BE49-F238E27FC236}">
                    <a16:creationId xmlns:a16="http://schemas.microsoft.com/office/drawing/2014/main" id="{32BE2CA0-4934-C548-8F71-8643317D6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3">
                <a:extLst>
                  <a:ext uri="{FF2B5EF4-FFF2-40B4-BE49-F238E27FC236}">
                    <a16:creationId xmlns:a16="http://schemas.microsoft.com/office/drawing/2014/main" id="{0F568FA7-5D04-F249-88F8-D9BF4BB14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4">
                <a:extLst>
                  <a:ext uri="{FF2B5EF4-FFF2-40B4-BE49-F238E27FC236}">
                    <a16:creationId xmlns:a16="http://schemas.microsoft.com/office/drawing/2014/main" id="{FC33DD3A-B462-0C49-9211-16445A418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5">
                <a:extLst>
                  <a:ext uri="{FF2B5EF4-FFF2-40B4-BE49-F238E27FC236}">
                    <a16:creationId xmlns:a16="http://schemas.microsoft.com/office/drawing/2014/main" id="{A27E10EF-E77C-324E-ABE5-7D9D36FAF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6">
                <a:extLst>
                  <a:ext uri="{FF2B5EF4-FFF2-40B4-BE49-F238E27FC236}">
                    <a16:creationId xmlns:a16="http://schemas.microsoft.com/office/drawing/2014/main" id="{38A6549E-F28B-E548-A11B-F2688FE02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7">
                <a:extLst>
                  <a:ext uri="{FF2B5EF4-FFF2-40B4-BE49-F238E27FC236}">
                    <a16:creationId xmlns:a16="http://schemas.microsoft.com/office/drawing/2014/main" id="{CF1EC650-3BA3-404C-9765-2B632619E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8">
                <a:extLst>
                  <a:ext uri="{FF2B5EF4-FFF2-40B4-BE49-F238E27FC236}">
                    <a16:creationId xmlns:a16="http://schemas.microsoft.com/office/drawing/2014/main" id="{633808AB-AED9-EF48-97E4-4DF625A9D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9">
                <a:extLst>
                  <a:ext uri="{FF2B5EF4-FFF2-40B4-BE49-F238E27FC236}">
                    <a16:creationId xmlns:a16="http://schemas.microsoft.com/office/drawing/2014/main" id="{F8580CEE-7A5C-7048-9921-68FF09DF0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80">
                <a:extLst>
                  <a:ext uri="{FF2B5EF4-FFF2-40B4-BE49-F238E27FC236}">
                    <a16:creationId xmlns:a16="http://schemas.microsoft.com/office/drawing/2014/main" id="{00996F04-1F8B-CC4D-B37A-210D0A122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1">
                <a:extLst>
                  <a:ext uri="{FF2B5EF4-FFF2-40B4-BE49-F238E27FC236}">
                    <a16:creationId xmlns:a16="http://schemas.microsoft.com/office/drawing/2014/main" id="{F19E527D-6BF3-CC47-875A-C4D2C88E8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2">
                <a:extLst>
                  <a:ext uri="{FF2B5EF4-FFF2-40B4-BE49-F238E27FC236}">
                    <a16:creationId xmlns:a16="http://schemas.microsoft.com/office/drawing/2014/main" id="{18E888AA-D35B-AE4C-90FA-C2A7AF93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3">
                <a:extLst>
                  <a:ext uri="{FF2B5EF4-FFF2-40B4-BE49-F238E27FC236}">
                    <a16:creationId xmlns:a16="http://schemas.microsoft.com/office/drawing/2014/main" id="{B8D4E8F1-7790-4D40-A0EB-41F3ADEA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4">
                <a:extLst>
                  <a:ext uri="{FF2B5EF4-FFF2-40B4-BE49-F238E27FC236}">
                    <a16:creationId xmlns:a16="http://schemas.microsoft.com/office/drawing/2014/main" id="{D429B434-2C40-F74E-8CAE-0FC7B5346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4" name="Picture 399" descr="cell_tower_radiation copy">
              <a:extLst>
                <a:ext uri="{FF2B5EF4-FFF2-40B4-BE49-F238E27FC236}">
                  <a16:creationId xmlns:a16="http://schemas.microsoft.com/office/drawing/2014/main" id="{A9CD3D46-2E69-B845-B173-09090C1C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Group 356">
            <a:extLst>
              <a:ext uri="{FF2B5EF4-FFF2-40B4-BE49-F238E27FC236}">
                <a16:creationId xmlns:a16="http://schemas.microsoft.com/office/drawing/2014/main" id="{8FC9C87C-2193-FD4F-BA1A-A7FDAA554282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>
              <a:extLst>
                <a:ext uri="{FF2B5EF4-FFF2-40B4-BE49-F238E27FC236}">
                  <a16:creationId xmlns:a16="http://schemas.microsoft.com/office/drawing/2014/main" id="{21BC2357-8DAB-214A-992E-C0220012B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355" descr="antenna_stylized">
              <a:extLst>
                <a:ext uri="{FF2B5EF4-FFF2-40B4-BE49-F238E27FC236}">
                  <a16:creationId xmlns:a16="http://schemas.microsoft.com/office/drawing/2014/main" id="{FD2019DB-E154-D74C-9D01-E47FB8140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3" name="Group 356">
            <a:extLst>
              <a:ext uri="{FF2B5EF4-FFF2-40B4-BE49-F238E27FC236}">
                <a16:creationId xmlns:a16="http://schemas.microsoft.com/office/drawing/2014/main" id="{72BBF72D-947D-B841-83D8-A2FA489C0CFA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>
              <a:extLst>
                <a:ext uri="{FF2B5EF4-FFF2-40B4-BE49-F238E27FC236}">
                  <a16:creationId xmlns:a16="http://schemas.microsoft.com/office/drawing/2014/main" id="{836F4D94-BCDF-3542-A343-115E952ED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355" descr="antenna_stylized">
              <a:extLst>
                <a:ext uri="{FF2B5EF4-FFF2-40B4-BE49-F238E27FC236}">
                  <a16:creationId xmlns:a16="http://schemas.microsoft.com/office/drawing/2014/main" id="{B4D8151E-705C-EE40-B724-E0B69FCF0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6" name="Group 356">
            <a:extLst>
              <a:ext uri="{FF2B5EF4-FFF2-40B4-BE49-F238E27FC236}">
                <a16:creationId xmlns:a16="http://schemas.microsoft.com/office/drawing/2014/main" id="{90CF8AA6-D241-564C-A835-C42E9A50FB94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>
              <a:extLst>
                <a:ext uri="{FF2B5EF4-FFF2-40B4-BE49-F238E27FC236}">
                  <a16:creationId xmlns:a16="http://schemas.microsoft.com/office/drawing/2014/main" id="{EA37CFAF-38EB-2545-8F20-380411EFB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355" descr="antenna_stylized">
              <a:extLst>
                <a:ext uri="{FF2B5EF4-FFF2-40B4-BE49-F238E27FC236}">
                  <a16:creationId xmlns:a16="http://schemas.microsoft.com/office/drawing/2014/main" id="{79DFDD41-1102-684C-B91C-88ADEBF38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Group 403">
            <a:extLst>
              <a:ext uri="{FF2B5EF4-FFF2-40B4-BE49-F238E27FC236}">
                <a16:creationId xmlns:a16="http://schemas.microsoft.com/office/drawing/2014/main" id="{3D48FC39-032B-A342-BFD0-33CBD6CB3A7F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>
              <a:extLst>
                <a:ext uri="{FF2B5EF4-FFF2-40B4-BE49-F238E27FC236}">
                  <a16:creationId xmlns:a16="http://schemas.microsoft.com/office/drawing/2014/main" id="{D28B1A7C-E2CC-BE4F-8868-8685B0438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402" descr="antenna_radiation_stylized">
              <a:extLst>
                <a:ext uri="{FF2B5EF4-FFF2-40B4-BE49-F238E27FC236}">
                  <a16:creationId xmlns:a16="http://schemas.microsoft.com/office/drawing/2014/main" id="{5BB3FE4E-87C2-8246-82D8-D49345DCD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2" name="Group 403">
            <a:extLst>
              <a:ext uri="{FF2B5EF4-FFF2-40B4-BE49-F238E27FC236}">
                <a16:creationId xmlns:a16="http://schemas.microsoft.com/office/drawing/2014/main" id="{86FB4197-A7C7-2C4B-87E5-4528376C50B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>
              <a:extLst>
                <a:ext uri="{FF2B5EF4-FFF2-40B4-BE49-F238E27FC236}">
                  <a16:creationId xmlns:a16="http://schemas.microsoft.com/office/drawing/2014/main" id="{0C0CDB8A-DE3D-5F4A-A881-49C3DC05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02" descr="antenna_radiation_stylized">
              <a:extLst>
                <a:ext uri="{FF2B5EF4-FFF2-40B4-BE49-F238E27FC236}">
                  <a16:creationId xmlns:a16="http://schemas.microsoft.com/office/drawing/2014/main" id="{FBB79140-E464-FA4E-BC03-E9D77416B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Group 356">
            <a:extLst>
              <a:ext uri="{FF2B5EF4-FFF2-40B4-BE49-F238E27FC236}">
                <a16:creationId xmlns:a16="http://schemas.microsoft.com/office/drawing/2014/main" id="{814B233D-4B4F-8340-BCC6-0250B96E73AE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>
              <a:extLst>
                <a:ext uri="{FF2B5EF4-FFF2-40B4-BE49-F238E27FC236}">
                  <a16:creationId xmlns:a16="http://schemas.microsoft.com/office/drawing/2014/main" id="{EC5C806D-D5CA-5A4B-958A-3D3885D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355" descr="antenna_stylized">
              <a:extLst>
                <a:ext uri="{FF2B5EF4-FFF2-40B4-BE49-F238E27FC236}">
                  <a16:creationId xmlns:a16="http://schemas.microsoft.com/office/drawing/2014/main" id="{22DE5A99-B75E-E846-A9CA-B5A4A8A08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8" name="Group 356">
            <a:extLst>
              <a:ext uri="{FF2B5EF4-FFF2-40B4-BE49-F238E27FC236}">
                <a16:creationId xmlns:a16="http://schemas.microsoft.com/office/drawing/2014/main" id="{44A62913-19C4-CF45-A43E-AF4966B1C6B9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>
              <a:extLst>
                <a:ext uri="{FF2B5EF4-FFF2-40B4-BE49-F238E27FC236}">
                  <a16:creationId xmlns:a16="http://schemas.microsoft.com/office/drawing/2014/main" id="{2C6FC57A-B2AA-024C-AA50-833F87F56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355" descr="antenna_stylized">
              <a:extLst>
                <a:ext uri="{FF2B5EF4-FFF2-40B4-BE49-F238E27FC236}">
                  <a16:creationId xmlns:a16="http://schemas.microsoft.com/office/drawing/2014/main" id="{A7408C9B-0424-4D46-A3CB-20DA2F965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1" name="Group 403">
            <a:extLst>
              <a:ext uri="{FF2B5EF4-FFF2-40B4-BE49-F238E27FC236}">
                <a16:creationId xmlns:a16="http://schemas.microsoft.com/office/drawing/2014/main" id="{8BF4494C-B45F-EA42-8D3E-0E8E92701DEB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>
              <a:extLst>
                <a:ext uri="{FF2B5EF4-FFF2-40B4-BE49-F238E27FC236}">
                  <a16:creationId xmlns:a16="http://schemas.microsoft.com/office/drawing/2014/main" id="{F9290FEC-F0ED-A746-9BCA-11DE56BF8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402" descr="antenna_radiation_stylized">
              <a:extLst>
                <a:ext uri="{FF2B5EF4-FFF2-40B4-BE49-F238E27FC236}">
                  <a16:creationId xmlns:a16="http://schemas.microsoft.com/office/drawing/2014/main" id="{7F0B6E3C-FE7C-8244-BFE5-BB2FF84C8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Group 142">
            <a:extLst>
              <a:ext uri="{FF2B5EF4-FFF2-40B4-BE49-F238E27FC236}">
                <a16:creationId xmlns:a16="http://schemas.microsoft.com/office/drawing/2014/main" id="{05787F7C-D6F9-5148-A1C8-AE0EF1035320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>
              <a:extLst>
                <a:ext uri="{FF2B5EF4-FFF2-40B4-BE49-F238E27FC236}">
                  <a16:creationId xmlns:a16="http://schemas.microsoft.com/office/drawing/2014/main" id="{DEF19A22-8F91-6842-8109-AEB66C6A5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>
                <a:extLst>
                  <a:ext uri="{FF2B5EF4-FFF2-40B4-BE49-F238E27FC236}">
                    <a16:creationId xmlns:a16="http://schemas.microsoft.com/office/drawing/2014/main" id="{E417E1DB-608C-9848-9F0A-5122753DA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8" name="Line 271">
                <a:extLst>
                  <a:ext uri="{FF2B5EF4-FFF2-40B4-BE49-F238E27FC236}">
                    <a16:creationId xmlns:a16="http://schemas.microsoft.com/office/drawing/2014/main" id="{3B2D533F-D1A2-B24B-A569-AA613E92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Line 272">
                <a:extLst>
                  <a:ext uri="{FF2B5EF4-FFF2-40B4-BE49-F238E27FC236}">
                    <a16:creationId xmlns:a16="http://schemas.microsoft.com/office/drawing/2014/main" id="{F887C580-CEC3-4746-B37A-5E728888A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273">
                <a:extLst>
                  <a:ext uri="{FF2B5EF4-FFF2-40B4-BE49-F238E27FC236}">
                    <a16:creationId xmlns:a16="http://schemas.microsoft.com/office/drawing/2014/main" id="{5069F6B6-EC0B-9443-B3DF-EC160AF3C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274">
                <a:extLst>
                  <a:ext uri="{FF2B5EF4-FFF2-40B4-BE49-F238E27FC236}">
                    <a16:creationId xmlns:a16="http://schemas.microsoft.com/office/drawing/2014/main" id="{148C5F81-3D28-1B46-BC25-8FFB6E9B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275">
                <a:extLst>
                  <a:ext uri="{FF2B5EF4-FFF2-40B4-BE49-F238E27FC236}">
                    <a16:creationId xmlns:a16="http://schemas.microsoft.com/office/drawing/2014/main" id="{E994C03E-7A8C-7649-B94A-FFE6213CF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276">
                <a:extLst>
                  <a:ext uri="{FF2B5EF4-FFF2-40B4-BE49-F238E27FC236}">
                    <a16:creationId xmlns:a16="http://schemas.microsoft.com/office/drawing/2014/main" id="{3D5CC52A-81FD-E049-A4D9-6576D1FA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4" name="Line 277">
                <a:extLst>
                  <a:ext uri="{FF2B5EF4-FFF2-40B4-BE49-F238E27FC236}">
                    <a16:creationId xmlns:a16="http://schemas.microsoft.com/office/drawing/2014/main" id="{3ED01E6D-C154-C542-A593-1C66F0510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5" name="Line 278">
                <a:extLst>
                  <a:ext uri="{FF2B5EF4-FFF2-40B4-BE49-F238E27FC236}">
                    <a16:creationId xmlns:a16="http://schemas.microsoft.com/office/drawing/2014/main" id="{F83323B0-0B99-0747-B347-8742C2532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6" name="Line 279">
                <a:extLst>
                  <a:ext uri="{FF2B5EF4-FFF2-40B4-BE49-F238E27FC236}">
                    <a16:creationId xmlns:a16="http://schemas.microsoft.com/office/drawing/2014/main" id="{BC214760-2F6D-A54C-96DB-B2563CA35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7" name="Line 280">
                <a:extLst>
                  <a:ext uri="{FF2B5EF4-FFF2-40B4-BE49-F238E27FC236}">
                    <a16:creationId xmlns:a16="http://schemas.microsoft.com/office/drawing/2014/main" id="{A0160D0F-A86D-4241-B44D-6E98425F8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8" name="Line 281">
                <a:extLst>
                  <a:ext uri="{FF2B5EF4-FFF2-40B4-BE49-F238E27FC236}">
                    <a16:creationId xmlns:a16="http://schemas.microsoft.com/office/drawing/2014/main" id="{3ABDB358-8829-E54F-AB3F-14EB8832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9" name="Line 282">
                <a:extLst>
                  <a:ext uri="{FF2B5EF4-FFF2-40B4-BE49-F238E27FC236}">
                    <a16:creationId xmlns:a16="http://schemas.microsoft.com/office/drawing/2014/main" id="{030D6FBA-2C96-C74F-A538-CE828952D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0" name="Line 283">
                <a:extLst>
                  <a:ext uri="{FF2B5EF4-FFF2-40B4-BE49-F238E27FC236}">
                    <a16:creationId xmlns:a16="http://schemas.microsoft.com/office/drawing/2014/main" id="{444C9AF6-B194-1F4D-9498-4133CAD3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1" name="Line 284">
                <a:extLst>
                  <a:ext uri="{FF2B5EF4-FFF2-40B4-BE49-F238E27FC236}">
                    <a16:creationId xmlns:a16="http://schemas.microsoft.com/office/drawing/2014/main" id="{1007F074-DD2C-A041-8028-27935643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06" name="Picture 399" descr="cell_tower_radiation copy">
              <a:extLst>
                <a:ext uri="{FF2B5EF4-FFF2-40B4-BE49-F238E27FC236}">
                  <a16:creationId xmlns:a16="http://schemas.microsoft.com/office/drawing/2014/main" id="{05BFEF5A-A9A7-8E49-BE1F-03DCB72C0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2" name="Group 356">
            <a:extLst>
              <a:ext uri="{FF2B5EF4-FFF2-40B4-BE49-F238E27FC236}">
                <a16:creationId xmlns:a16="http://schemas.microsoft.com/office/drawing/2014/main" id="{FE7D4943-DFC4-1049-B8CF-FEDA6FD746B2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>
              <a:extLst>
                <a:ext uri="{FF2B5EF4-FFF2-40B4-BE49-F238E27FC236}">
                  <a16:creationId xmlns:a16="http://schemas.microsoft.com/office/drawing/2014/main" id="{1B9DAB19-8344-BD4E-8CEC-E81794843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355" descr="antenna_stylized">
              <a:extLst>
                <a:ext uri="{FF2B5EF4-FFF2-40B4-BE49-F238E27FC236}">
                  <a16:creationId xmlns:a16="http://schemas.microsoft.com/office/drawing/2014/main" id="{EBC88AD6-BA3E-324A-A0BF-8DF9D89E1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" name="Group 356">
            <a:extLst>
              <a:ext uri="{FF2B5EF4-FFF2-40B4-BE49-F238E27FC236}">
                <a16:creationId xmlns:a16="http://schemas.microsoft.com/office/drawing/2014/main" id="{E2A474A7-8A71-AC43-9403-5CD64CFABC6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>
              <a:extLst>
                <a:ext uri="{FF2B5EF4-FFF2-40B4-BE49-F238E27FC236}">
                  <a16:creationId xmlns:a16="http://schemas.microsoft.com/office/drawing/2014/main" id="{F44CEA56-C9A6-9141-81A0-8DCC3E2F5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355" descr="antenna_stylized">
              <a:extLst>
                <a:ext uri="{FF2B5EF4-FFF2-40B4-BE49-F238E27FC236}">
                  <a16:creationId xmlns:a16="http://schemas.microsoft.com/office/drawing/2014/main" id="{0C57F82F-4D98-D54F-81F8-DA60E1261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8" name="Group 356">
            <a:extLst>
              <a:ext uri="{FF2B5EF4-FFF2-40B4-BE49-F238E27FC236}">
                <a16:creationId xmlns:a16="http://schemas.microsoft.com/office/drawing/2014/main" id="{07CEAB6C-C9D1-9A47-BAA4-4D786E6D429A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>
              <a:extLst>
                <a:ext uri="{FF2B5EF4-FFF2-40B4-BE49-F238E27FC236}">
                  <a16:creationId xmlns:a16="http://schemas.microsoft.com/office/drawing/2014/main" id="{66EB1CC5-C145-7141-AE88-FDE185E24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355" descr="antenna_stylized">
              <a:extLst>
                <a:ext uri="{FF2B5EF4-FFF2-40B4-BE49-F238E27FC236}">
                  <a16:creationId xmlns:a16="http://schemas.microsoft.com/office/drawing/2014/main" id="{CBA3A680-EE48-5C4A-B84E-4A1FCE548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Group 403">
            <a:extLst>
              <a:ext uri="{FF2B5EF4-FFF2-40B4-BE49-F238E27FC236}">
                <a16:creationId xmlns:a16="http://schemas.microsoft.com/office/drawing/2014/main" id="{E09A0004-7386-EF43-AE45-070A340FAD3F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>
              <a:extLst>
                <a:ext uri="{FF2B5EF4-FFF2-40B4-BE49-F238E27FC236}">
                  <a16:creationId xmlns:a16="http://schemas.microsoft.com/office/drawing/2014/main" id="{D04F1FE1-F105-E24F-BD11-05351E3FC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402" descr="antenna_radiation_stylized">
              <a:extLst>
                <a:ext uri="{FF2B5EF4-FFF2-40B4-BE49-F238E27FC236}">
                  <a16:creationId xmlns:a16="http://schemas.microsoft.com/office/drawing/2014/main" id="{8995403E-B75E-864E-A3AC-A8BADEA4F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" name="Group 356">
            <a:extLst>
              <a:ext uri="{FF2B5EF4-FFF2-40B4-BE49-F238E27FC236}">
                <a16:creationId xmlns:a16="http://schemas.microsoft.com/office/drawing/2014/main" id="{45D88A96-1BEF-AF40-9EF4-F653E8F6912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>
              <a:extLst>
                <a:ext uri="{FF2B5EF4-FFF2-40B4-BE49-F238E27FC236}">
                  <a16:creationId xmlns:a16="http://schemas.microsoft.com/office/drawing/2014/main" id="{5CA82CB5-E7B6-C445-B684-658BC5C33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Picture 355" descr="antenna_stylized">
              <a:extLst>
                <a:ext uri="{FF2B5EF4-FFF2-40B4-BE49-F238E27FC236}">
                  <a16:creationId xmlns:a16="http://schemas.microsoft.com/office/drawing/2014/main" id="{75F9DB31-6339-494A-A074-B9A0B4516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" name="Group 403">
            <a:extLst>
              <a:ext uri="{FF2B5EF4-FFF2-40B4-BE49-F238E27FC236}">
                <a16:creationId xmlns:a16="http://schemas.microsoft.com/office/drawing/2014/main" id="{EF99A882-0F7D-1340-8F07-148A4616940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>
              <a:extLst>
                <a:ext uri="{FF2B5EF4-FFF2-40B4-BE49-F238E27FC236}">
                  <a16:creationId xmlns:a16="http://schemas.microsoft.com/office/drawing/2014/main" id="{8C6A6BBA-51E0-724F-AB7E-9DE15DF9F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402" descr="antenna_radiation_stylized">
              <a:extLst>
                <a:ext uri="{FF2B5EF4-FFF2-40B4-BE49-F238E27FC236}">
                  <a16:creationId xmlns:a16="http://schemas.microsoft.com/office/drawing/2014/main" id="{E51015F6-50FB-094B-BDF9-2FE77B033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0" name="Line 63">
            <a:extLst>
              <a:ext uri="{FF2B5EF4-FFF2-40B4-BE49-F238E27FC236}">
                <a16:creationId xmlns:a16="http://schemas.microsoft.com/office/drawing/2014/main" id="{CCB97428-BD70-4E49-A590-83AF71EA82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1" name="Line 34">
            <a:extLst>
              <a:ext uri="{FF2B5EF4-FFF2-40B4-BE49-F238E27FC236}">
                <a16:creationId xmlns:a16="http://schemas.microsoft.com/office/drawing/2014/main" id="{4FC66219-F808-FD4D-9B59-86F203C09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2" name="Group 6">
            <a:extLst>
              <a:ext uri="{FF2B5EF4-FFF2-40B4-BE49-F238E27FC236}">
                <a16:creationId xmlns:a16="http://schemas.microsoft.com/office/drawing/2014/main" id="{C361E706-F3A3-CF44-AE02-BA0595774CD9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393C90C1-E2F5-7E4D-9330-704828EC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8">
              <a:extLst>
                <a:ext uri="{FF2B5EF4-FFF2-40B4-BE49-F238E27FC236}">
                  <a16:creationId xmlns:a16="http://schemas.microsoft.com/office/drawing/2014/main" id="{91AB3FE3-6836-1F44-BEB7-C93EF507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24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5" name="Oval 5">
            <a:extLst>
              <a:ext uri="{FF2B5EF4-FFF2-40B4-BE49-F238E27FC236}">
                <a16:creationId xmlns:a16="http://schemas.microsoft.com/office/drawing/2014/main" id="{6FD887B1-36B7-C042-AF16-EC543F193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6" name="Oval 11">
            <a:extLst>
              <a:ext uri="{FF2B5EF4-FFF2-40B4-BE49-F238E27FC236}">
                <a16:creationId xmlns:a16="http://schemas.microsoft.com/office/drawing/2014/main" id="{E4A6400A-EFEA-6943-B38A-9D6A4B5A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Line 22">
            <a:extLst>
              <a:ext uri="{FF2B5EF4-FFF2-40B4-BE49-F238E27FC236}">
                <a16:creationId xmlns:a16="http://schemas.microsoft.com/office/drawing/2014/main" id="{7B958348-F69B-0945-B7D1-5D0DD9A35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val 23">
            <a:extLst>
              <a:ext uri="{FF2B5EF4-FFF2-40B4-BE49-F238E27FC236}">
                <a16:creationId xmlns:a16="http://schemas.microsoft.com/office/drawing/2014/main" id="{6DC7CEC3-9E37-6C43-B01A-57E7BFF1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9" name="Oval 38">
            <a:extLst>
              <a:ext uri="{FF2B5EF4-FFF2-40B4-BE49-F238E27FC236}">
                <a16:creationId xmlns:a16="http://schemas.microsoft.com/office/drawing/2014/main" id="{D2BE75E6-7844-934E-960A-D867D9A23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0" name="Line 59">
            <a:extLst>
              <a:ext uri="{FF2B5EF4-FFF2-40B4-BE49-F238E27FC236}">
                <a16:creationId xmlns:a16="http://schemas.microsoft.com/office/drawing/2014/main" id="{09A1ED68-4C61-C547-B087-02636BAFB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DCF89B4B-F2C0-9B46-A017-74044CA88C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Line 61">
            <a:extLst>
              <a:ext uri="{FF2B5EF4-FFF2-40B4-BE49-F238E27FC236}">
                <a16:creationId xmlns:a16="http://schemas.microsoft.com/office/drawing/2014/main" id="{CB846523-0AE5-B44E-9CD4-A5780699DE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Line 62">
            <a:extLst>
              <a:ext uri="{FF2B5EF4-FFF2-40B4-BE49-F238E27FC236}">
                <a16:creationId xmlns:a16="http://schemas.microsoft.com/office/drawing/2014/main" id="{3D8D61FF-B178-A042-9F75-800F5BC23F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Line 64">
            <a:extLst>
              <a:ext uri="{FF2B5EF4-FFF2-40B4-BE49-F238E27FC236}">
                <a16:creationId xmlns:a16="http://schemas.microsoft.com/office/drawing/2014/main" id="{0E054FAC-6E60-6F42-9532-E4FBA10A8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5" name="Group 356">
            <a:extLst>
              <a:ext uri="{FF2B5EF4-FFF2-40B4-BE49-F238E27FC236}">
                <a16:creationId xmlns:a16="http://schemas.microsoft.com/office/drawing/2014/main" id="{33648B09-CC71-7244-88FB-21FDB43B141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>
              <a:extLst>
                <a:ext uri="{FF2B5EF4-FFF2-40B4-BE49-F238E27FC236}">
                  <a16:creationId xmlns:a16="http://schemas.microsoft.com/office/drawing/2014/main" id="{916388DC-DFC7-6644-A58A-7E3CE3A4F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55" descr="antenna_stylized">
              <a:extLst>
                <a:ext uri="{FF2B5EF4-FFF2-40B4-BE49-F238E27FC236}">
                  <a16:creationId xmlns:a16="http://schemas.microsoft.com/office/drawing/2014/main" id="{37884014-95FD-4041-8DD3-B67813446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Group 361">
            <a:extLst>
              <a:ext uri="{FF2B5EF4-FFF2-40B4-BE49-F238E27FC236}">
                <a16:creationId xmlns:a16="http://schemas.microsoft.com/office/drawing/2014/main" id="{F0D83CBC-A45C-DB46-B426-BC3CB27E561A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>
              <a:extLst>
                <a:ext uri="{FF2B5EF4-FFF2-40B4-BE49-F238E27FC236}">
                  <a16:creationId xmlns:a16="http://schemas.microsoft.com/office/drawing/2014/main" id="{5FE77BF3-1EFB-E041-BAC1-94C95522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360" descr="antenna_radiation_stylized">
              <a:extLst>
                <a:ext uri="{FF2B5EF4-FFF2-40B4-BE49-F238E27FC236}">
                  <a16:creationId xmlns:a16="http://schemas.microsoft.com/office/drawing/2014/main" id="{ED27BB04-ED6E-0D4B-8FE8-C96C4F7B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">
            <a:extLst>
              <a:ext uri="{FF2B5EF4-FFF2-40B4-BE49-F238E27FC236}">
                <a16:creationId xmlns:a16="http://schemas.microsoft.com/office/drawing/2014/main" id="{F8EB07E3-DFC0-A445-A33D-75C2AD0A9EF8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>
              <a:extLst>
                <a:ext uri="{FF2B5EF4-FFF2-40B4-BE49-F238E27FC236}">
                  <a16:creationId xmlns:a16="http://schemas.microsoft.com/office/drawing/2014/main" id="{B220ABB4-ABAB-CE46-BE7A-ED482AEAA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>
                <a:extLst>
                  <a:ext uri="{FF2B5EF4-FFF2-40B4-BE49-F238E27FC236}">
                    <a16:creationId xmlns:a16="http://schemas.microsoft.com/office/drawing/2014/main" id="{EB3D1AFB-9917-EB40-AEBE-C975E63F2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1">
                <a:extLst>
                  <a:ext uri="{FF2B5EF4-FFF2-40B4-BE49-F238E27FC236}">
                    <a16:creationId xmlns:a16="http://schemas.microsoft.com/office/drawing/2014/main" id="{E08FC51C-048E-3E4D-9A0F-1FD8F96EB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2">
                <a:extLst>
                  <a:ext uri="{FF2B5EF4-FFF2-40B4-BE49-F238E27FC236}">
                    <a16:creationId xmlns:a16="http://schemas.microsoft.com/office/drawing/2014/main" id="{F60BFC20-FF60-2749-A1D5-607289DB4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3">
                <a:extLst>
                  <a:ext uri="{FF2B5EF4-FFF2-40B4-BE49-F238E27FC236}">
                    <a16:creationId xmlns:a16="http://schemas.microsoft.com/office/drawing/2014/main" id="{512627BE-7F4B-E642-8B83-2CFC68BC4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4E8A0C01-D6A7-1F42-A4A2-1DC6B281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75">
                <a:extLst>
                  <a:ext uri="{FF2B5EF4-FFF2-40B4-BE49-F238E27FC236}">
                    <a16:creationId xmlns:a16="http://schemas.microsoft.com/office/drawing/2014/main" id="{7438FAEA-A6F2-A246-8105-F54EDDC70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76">
                <a:extLst>
                  <a:ext uri="{FF2B5EF4-FFF2-40B4-BE49-F238E27FC236}">
                    <a16:creationId xmlns:a16="http://schemas.microsoft.com/office/drawing/2014/main" id="{E69B15B3-9399-E041-878F-938173CDF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77">
                <a:extLst>
                  <a:ext uri="{FF2B5EF4-FFF2-40B4-BE49-F238E27FC236}">
                    <a16:creationId xmlns:a16="http://schemas.microsoft.com/office/drawing/2014/main" id="{1E4874DA-7ED7-874D-B991-AABE14689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78">
                <a:extLst>
                  <a:ext uri="{FF2B5EF4-FFF2-40B4-BE49-F238E27FC236}">
                    <a16:creationId xmlns:a16="http://schemas.microsoft.com/office/drawing/2014/main" id="{6D14A8CC-9625-344D-A6EB-3F17469C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79">
                <a:extLst>
                  <a:ext uri="{FF2B5EF4-FFF2-40B4-BE49-F238E27FC236}">
                    <a16:creationId xmlns:a16="http://schemas.microsoft.com/office/drawing/2014/main" id="{F87A61CD-1278-5C40-A7DA-1D6151D5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4" name="Line 280">
                <a:extLst>
                  <a:ext uri="{FF2B5EF4-FFF2-40B4-BE49-F238E27FC236}">
                    <a16:creationId xmlns:a16="http://schemas.microsoft.com/office/drawing/2014/main" id="{C0E5602D-DC2C-1843-8D4A-58D3A1ED1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5" name="Line 281">
                <a:extLst>
                  <a:ext uri="{FF2B5EF4-FFF2-40B4-BE49-F238E27FC236}">
                    <a16:creationId xmlns:a16="http://schemas.microsoft.com/office/drawing/2014/main" id="{DD5E8B9D-A9BC-9746-BBCA-405945A54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Line 282">
                <a:extLst>
                  <a:ext uri="{FF2B5EF4-FFF2-40B4-BE49-F238E27FC236}">
                    <a16:creationId xmlns:a16="http://schemas.microsoft.com/office/drawing/2014/main" id="{19AF81E9-349A-9344-8D71-5F08AE6BF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Line 283">
                <a:extLst>
                  <a:ext uri="{FF2B5EF4-FFF2-40B4-BE49-F238E27FC236}">
                    <a16:creationId xmlns:a16="http://schemas.microsoft.com/office/drawing/2014/main" id="{84FD3D45-465C-2A4D-8826-8073E7679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Line 284">
                <a:extLst>
                  <a:ext uri="{FF2B5EF4-FFF2-40B4-BE49-F238E27FC236}">
                    <a16:creationId xmlns:a16="http://schemas.microsoft.com/office/drawing/2014/main" id="{236149EB-A521-C54B-978B-B2F3D2A80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3" name="Picture 399" descr="cell_tower_radiation copy">
              <a:extLst>
                <a:ext uri="{FF2B5EF4-FFF2-40B4-BE49-F238E27FC236}">
                  <a16:creationId xmlns:a16="http://schemas.microsoft.com/office/drawing/2014/main" id="{15477466-B0BB-D045-8469-CE320C8C1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9" name="Group 403">
            <a:extLst>
              <a:ext uri="{FF2B5EF4-FFF2-40B4-BE49-F238E27FC236}">
                <a16:creationId xmlns:a16="http://schemas.microsoft.com/office/drawing/2014/main" id="{7E28037A-7EFC-0B46-95B9-4678DDAA8EC2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>
              <a:extLst>
                <a:ext uri="{FF2B5EF4-FFF2-40B4-BE49-F238E27FC236}">
                  <a16:creationId xmlns:a16="http://schemas.microsoft.com/office/drawing/2014/main" id="{C84FCFF4-A725-4549-A2E6-AB7B6D19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402" descr="antenna_radiation_stylized">
              <a:extLst>
                <a:ext uri="{FF2B5EF4-FFF2-40B4-BE49-F238E27FC236}">
                  <a16:creationId xmlns:a16="http://schemas.microsoft.com/office/drawing/2014/main" id="{E54086FD-B992-B84A-9956-901A6D564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00">
            <a:extLst>
              <a:ext uri="{FF2B5EF4-FFF2-40B4-BE49-F238E27FC236}">
                <a16:creationId xmlns:a16="http://schemas.microsoft.com/office/drawing/2014/main" id="{E7C998EB-2394-544D-80BB-533A98F699A4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>
              <a:extLst>
                <a:ext uri="{FF2B5EF4-FFF2-40B4-BE49-F238E27FC236}">
                  <a16:creationId xmlns:a16="http://schemas.microsoft.com/office/drawing/2014/main" id="{4BA56D45-414C-BE4C-9A22-F243E7D16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>
                <a:extLst>
                  <a:ext uri="{FF2B5EF4-FFF2-40B4-BE49-F238E27FC236}">
                    <a16:creationId xmlns:a16="http://schemas.microsoft.com/office/drawing/2014/main" id="{C419645E-7341-1E42-A987-8906510D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1">
                <a:extLst>
                  <a:ext uri="{FF2B5EF4-FFF2-40B4-BE49-F238E27FC236}">
                    <a16:creationId xmlns:a16="http://schemas.microsoft.com/office/drawing/2014/main" id="{E3413CC8-503E-F54F-9020-EA30E1FB6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2">
                <a:extLst>
                  <a:ext uri="{FF2B5EF4-FFF2-40B4-BE49-F238E27FC236}">
                    <a16:creationId xmlns:a16="http://schemas.microsoft.com/office/drawing/2014/main" id="{32BE2CA0-4934-C548-8F71-8643317D6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3">
                <a:extLst>
                  <a:ext uri="{FF2B5EF4-FFF2-40B4-BE49-F238E27FC236}">
                    <a16:creationId xmlns:a16="http://schemas.microsoft.com/office/drawing/2014/main" id="{0F568FA7-5D04-F249-88F8-D9BF4BB14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4">
                <a:extLst>
                  <a:ext uri="{FF2B5EF4-FFF2-40B4-BE49-F238E27FC236}">
                    <a16:creationId xmlns:a16="http://schemas.microsoft.com/office/drawing/2014/main" id="{FC33DD3A-B462-0C49-9211-16445A418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5">
                <a:extLst>
                  <a:ext uri="{FF2B5EF4-FFF2-40B4-BE49-F238E27FC236}">
                    <a16:creationId xmlns:a16="http://schemas.microsoft.com/office/drawing/2014/main" id="{A27E10EF-E77C-324E-ABE5-7D9D36FAF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6">
                <a:extLst>
                  <a:ext uri="{FF2B5EF4-FFF2-40B4-BE49-F238E27FC236}">
                    <a16:creationId xmlns:a16="http://schemas.microsoft.com/office/drawing/2014/main" id="{38A6549E-F28B-E548-A11B-F2688FE02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7">
                <a:extLst>
                  <a:ext uri="{FF2B5EF4-FFF2-40B4-BE49-F238E27FC236}">
                    <a16:creationId xmlns:a16="http://schemas.microsoft.com/office/drawing/2014/main" id="{CF1EC650-3BA3-404C-9765-2B632619E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8">
                <a:extLst>
                  <a:ext uri="{FF2B5EF4-FFF2-40B4-BE49-F238E27FC236}">
                    <a16:creationId xmlns:a16="http://schemas.microsoft.com/office/drawing/2014/main" id="{633808AB-AED9-EF48-97E4-4DF625A9D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9">
                <a:extLst>
                  <a:ext uri="{FF2B5EF4-FFF2-40B4-BE49-F238E27FC236}">
                    <a16:creationId xmlns:a16="http://schemas.microsoft.com/office/drawing/2014/main" id="{F8580CEE-7A5C-7048-9921-68FF09DF0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80">
                <a:extLst>
                  <a:ext uri="{FF2B5EF4-FFF2-40B4-BE49-F238E27FC236}">
                    <a16:creationId xmlns:a16="http://schemas.microsoft.com/office/drawing/2014/main" id="{00996F04-1F8B-CC4D-B37A-210D0A122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1">
                <a:extLst>
                  <a:ext uri="{FF2B5EF4-FFF2-40B4-BE49-F238E27FC236}">
                    <a16:creationId xmlns:a16="http://schemas.microsoft.com/office/drawing/2014/main" id="{F19E527D-6BF3-CC47-875A-C4D2C88E8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2">
                <a:extLst>
                  <a:ext uri="{FF2B5EF4-FFF2-40B4-BE49-F238E27FC236}">
                    <a16:creationId xmlns:a16="http://schemas.microsoft.com/office/drawing/2014/main" id="{18E888AA-D35B-AE4C-90FA-C2A7AF93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3">
                <a:extLst>
                  <a:ext uri="{FF2B5EF4-FFF2-40B4-BE49-F238E27FC236}">
                    <a16:creationId xmlns:a16="http://schemas.microsoft.com/office/drawing/2014/main" id="{B8D4E8F1-7790-4D40-A0EB-41F3ADEA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4">
                <a:extLst>
                  <a:ext uri="{FF2B5EF4-FFF2-40B4-BE49-F238E27FC236}">
                    <a16:creationId xmlns:a16="http://schemas.microsoft.com/office/drawing/2014/main" id="{D429B434-2C40-F74E-8CAE-0FC7B5346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4" name="Picture 399" descr="cell_tower_radiation copy">
              <a:extLst>
                <a:ext uri="{FF2B5EF4-FFF2-40B4-BE49-F238E27FC236}">
                  <a16:creationId xmlns:a16="http://schemas.microsoft.com/office/drawing/2014/main" id="{A9CD3D46-2E69-B845-B173-09090C1C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Group 356">
            <a:extLst>
              <a:ext uri="{FF2B5EF4-FFF2-40B4-BE49-F238E27FC236}">
                <a16:creationId xmlns:a16="http://schemas.microsoft.com/office/drawing/2014/main" id="{8FC9C87C-2193-FD4F-BA1A-A7FDAA554282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>
              <a:extLst>
                <a:ext uri="{FF2B5EF4-FFF2-40B4-BE49-F238E27FC236}">
                  <a16:creationId xmlns:a16="http://schemas.microsoft.com/office/drawing/2014/main" id="{21BC2357-8DAB-214A-992E-C0220012B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355" descr="antenna_stylized">
              <a:extLst>
                <a:ext uri="{FF2B5EF4-FFF2-40B4-BE49-F238E27FC236}">
                  <a16:creationId xmlns:a16="http://schemas.microsoft.com/office/drawing/2014/main" id="{FD2019DB-E154-D74C-9D01-E47FB8140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3" name="Group 356">
            <a:extLst>
              <a:ext uri="{FF2B5EF4-FFF2-40B4-BE49-F238E27FC236}">
                <a16:creationId xmlns:a16="http://schemas.microsoft.com/office/drawing/2014/main" id="{72BBF72D-947D-B841-83D8-A2FA489C0CFA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>
              <a:extLst>
                <a:ext uri="{FF2B5EF4-FFF2-40B4-BE49-F238E27FC236}">
                  <a16:creationId xmlns:a16="http://schemas.microsoft.com/office/drawing/2014/main" id="{836F4D94-BCDF-3542-A343-115E952ED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355" descr="antenna_stylized">
              <a:extLst>
                <a:ext uri="{FF2B5EF4-FFF2-40B4-BE49-F238E27FC236}">
                  <a16:creationId xmlns:a16="http://schemas.microsoft.com/office/drawing/2014/main" id="{B4D8151E-705C-EE40-B724-E0B69FCF0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6" name="Group 356">
            <a:extLst>
              <a:ext uri="{FF2B5EF4-FFF2-40B4-BE49-F238E27FC236}">
                <a16:creationId xmlns:a16="http://schemas.microsoft.com/office/drawing/2014/main" id="{90CF8AA6-D241-564C-A835-C42E9A50FB94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>
              <a:extLst>
                <a:ext uri="{FF2B5EF4-FFF2-40B4-BE49-F238E27FC236}">
                  <a16:creationId xmlns:a16="http://schemas.microsoft.com/office/drawing/2014/main" id="{EA37CFAF-38EB-2545-8F20-380411EFB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355" descr="antenna_stylized">
              <a:extLst>
                <a:ext uri="{FF2B5EF4-FFF2-40B4-BE49-F238E27FC236}">
                  <a16:creationId xmlns:a16="http://schemas.microsoft.com/office/drawing/2014/main" id="{79DFDD41-1102-684C-B91C-88ADEBF38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Group 403">
            <a:extLst>
              <a:ext uri="{FF2B5EF4-FFF2-40B4-BE49-F238E27FC236}">
                <a16:creationId xmlns:a16="http://schemas.microsoft.com/office/drawing/2014/main" id="{3D48FC39-032B-A342-BFD0-33CBD6CB3A7F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>
              <a:extLst>
                <a:ext uri="{FF2B5EF4-FFF2-40B4-BE49-F238E27FC236}">
                  <a16:creationId xmlns:a16="http://schemas.microsoft.com/office/drawing/2014/main" id="{D28B1A7C-E2CC-BE4F-8868-8685B0438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402" descr="antenna_radiation_stylized">
              <a:extLst>
                <a:ext uri="{FF2B5EF4-FFF2-40B4-BE49-F238E27FC236}">
                  <a16:creationId xmlns:a16="http://schemas.microsoft.com/office/drawing/2014/main" id="{5BB3FE4E-87C2-8246-82D8-D49345DCD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2" name="Group 403">
            <a:extLst>
              <a:ext uri="{FF2B5EF4-FFF2-40B4-BE49-F238E27FC236}">
                <a16:creationId xmlns:a16="http://schemas.microsoft.com/office/drawing/2014/main" id="{86FB4197-A7C7-2C4B-87E5-4528376C50B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>
              <a:extLst>
                <a:ext uri="{FF2B5EF4-FFF2-40B4-BE49-F238E27FC236}">
                  <a16:creationId xmlns:a16="http://schemas.microsoft.com/office/drawing/2014/main" id="{0C0CDB8A-DE3D-5F4A-A881-49C3DC05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02" descr="antenna_radiation_stylized">
              <a:extLst>
                <a:ext uri="{FF2B5EF4-FFF2-40B4-BE49-F238E27FC236}">
                  <a16:creationId xmlns:a16="http://schemas.microsoft.com/office/drawing/2014/main" id="{FBB79140-E464-FA4E-BC03-E9D77416B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Group 356">
            <a:extLst>
              <a:ext uri="{FF2B5EF4-FFF2-40B4-BE49-F238E27FC236}">
                <a16:creationId xmlns:a16="http://schemas.microsoft.com/office/drawing/2014/main" id="{814B233D-4B4F-8340-BCC6-0250B96E73AE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>
              <a:extLst>
                <a:ext uri="{FF2B5EF4-FFF2-40B4-BE49-F238E27FC236}">
                  <a16:creationId xmlns:a16="http://schemas.microsoft.com/office/drawing/2014/main" id="{EC5C806D-D5CA-5A4B-958A-3D3885D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355" descr="antenna_stylized">
              <a:extLst>
                <a:ext uri="{FF2B5EF4-FFF2-40B4-BE49-F238E27FC236}">
                  <a16:creationId xmlns:a16="http://schemas.microsoft.com/office/drawing/2014/main" id="{22DE5A99-B75E-E846-A9CA-B5A4A8A08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8" name="Group 356">
            <a:extLst>
              <a:ext uri="{FF2B5EF4-FFF2-40B4-BE49-F238E27FC236}">
                <a16:creationId xmlns:a16="http://schemas.microsoft.com/office/drawing/2014/main" id="{44A62913-19C4-CF45-A43E-AF4966B1C6B9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>
              <a:extLst>
                <a:ext uri="{FF2B5EF4-FFF2-40B4-BE49-F238E27FC236}">
                  <a16:creationId xmlns:a16="http://schemas.microsoft.com/office/drawing/2014/main" id="{2C6FC57A-B2AA-024C-AA50-833F87F56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355" descr="antenna_stylized">
              <a:extLst>
                <a:ext uri="{FF2B5EF4-FFF2-40B4-BE49-F238E27FC236}">
                  <a16:creationId xmlns:a16="http://schemas.microsoft.com/office/drawing/2014/main" id="{A7408C9B-0424-4D46-A3CB-20DA2F965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1" name="Group 403">
            <a:extLst>
              <a:ext uri="{FF2B5EF4-FFF2-40B4-BE49-F238E27FC236}">
                <a16:creationId xmlns:a16="http://schemas.microsoft.com/office/drawing/2014/main" id="{8BF4494C-B45F-EA42-8D3E-0E8E92701DEB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>
              <a:extLst>
                <a:ext uri="{FF2B5EF4-FFF2-40B4-BE49-F238E27FC236}">
                  <a16:creationId xmlns:a16="http://schemas.microsoft.com/office/drawing/2014/main" id="{F9290FEC-F0ED-A746-9BCA-11DE56BF8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402" descr="antenna_radiation_stylized">
              <a:extLst>
                <a:ext uri="{FF2B5EF4-FFF2-40B4-BE49-F238E27FC236}">
                  <a16:creationId xmlns:a16="http://schemas.microsoft.com/office/drawing/2014/main" id="{7F0B6E3C-FE7C-8244-BFE5-BB2FF84C8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Group 142">
            <a:extLst>
              <a:ext uri="{FF2B5EF4-FFF2-40B4-BE49-F238E27FC236}">
                <a16:creationId xmlns:a16="http://schemas.microsoft.com/office/drawing/2014/main" id="{05787F7C-D6F9-5148-A1C8-AE0EF1035320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>
              <a:extLst>
                <a:ext uri="{FF2B5EF4-FFF2-40B4-BE49-F238E27FC236}">
                  <a16:creationId xmlns:a16="http://schemas.microsoft.com/office/drawing/2014/main" id="{DEF19A22-8F91-6842-8109-AEB66C6A5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>
                <a:extLst>
                  <a:ext uri="{FF2B5EF4-FFF2-40B4-BE49-F238E27FC236}">
                    <a16:creationId xmlns:a16="http://schemas.microsoft.com/office/drawing/2014/main" id="{E417E1DB-608C-9848-9F0A-5122753DA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8" name="Line 271">
                <a:extLst>
                  <a:ext uri="{FF2B5EF4-FFF2-40B4-BE49-F238E27FC236}">
                    <a16:creationId xmlns:a16="http://schemas.microsoft.com/office/drawing/2014/main" id="{3B2D533F-D1A2-B24B-A569-AA613E92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Line 272">
                <a:extLst>
                  <a:ext uri="{FF2B5EF4-FFF2-40B4-BE49-F238E27FC236}">
                    <a16:creationId xmlns:a16="http://schemas.microsoft.com/office/drawing/2014/main" id="{F887C580-CEC3-4746-B37A-5E728888A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273">
                <a:extLst>
                  <a:ext uri="{FF2B5EF4-FFF2-40B4-BE49-F238E27FC236}">
                    <a16:creationId xmlns:a16="http://schemas.microsoft.com/office/drawing/2014/main" id="{5069F6B6-EC0B-9443-B3DF-EC160AF3C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274">
                <a:extLst>
                  <a:ext uri="{FF2B5EF4-FFF2-40B4-BE49-F238E27FC236}">
                    <a16:creationId xmlns:a16="http://schemas.microsoft.com/office/drawing/2014/main" id="{148C5F81-3D28-1B46-BC25-8FFB6E9B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275">
                <a:extLst>
                  <a:ext uri="{FF2B5EF4-FFF2-40B4-BE49-F238E27FC236}">
                    <a16:creationId xmlns:a16="http://schemas.microsoft.com/office/drawing/2014/main" id="{E994C03E-7A8C-7649-B94A-FFE6213CF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276">
                <a:extLst>
                  <a:ext uri="{FF2B5EF4-FFF2-40B4-BE49-F238E27FC236}">
                    <a16:creationId xmlns:a16="http://schemas.microsoft.com/office/drawing/2014/main" id="{3D5CC52A-81FD-E049-A4D9-6576D1FA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4" name="Line 277">
                <a:extLst>
                  <a:ext uri="{FF2B5EF4-FFF2-40B4-BE49-F238E27FC236}">
                    <a16:creationId xmlns:a16="http://schemas.microsoft.com/office/drawing/2014/main" id="{3ED01E6D-C154-C542-A593-1C66F0510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5" name="Line 278">
                <a:extLst>
                  <a:ext uri="{FF2B5EF4-FFF2-40B4-BE49-F238E27FC236}">
                    <a16:creationId xmlns:a16="http://schemas.microsoft.com/office/drawing/2014/main" id="{F83323B0-0B99-0747-B347-8742C2532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6" name="Line 279">
                <a:extLst>
                  <a:ext uri="{FF2B5EF4-FFF2-40B4-BE49-F238E27FC236}">
                    <a16:creationId xmlns:a16="http://schemas.microsoft.com/office/drawing/2014/main" id="{BC214760-2F6D-A54C-96DB-B2563CA35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7" name="Line 280">
                <a:extLst>
                  <a:ext uri="{FF2B5EF4-FFF2-40B4-BE49-F238E27FC236}">
                    <a16:creationId xmlns:a16="http://schemas.microsoft.com/office/drawing/2014/main" id="{A0160D0F-A86D-4241-B44D-6E98425F8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8" name="Line 281">
                <a:extLst>
                  <a:ext uri="{FF2B5EF4-FFF2-40B4-BE49-F238E27FC236}">
                    <a16:creationId xmlns:a16="http://schemas.microsoft.com/office/drawing/2014/main" id="{3ABDB358-8829-E54F-AB3F-14EB8832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9" name="Line 282">
                <a:extLst>
                  <a:ext uri="{FF2B5EF4-FFF2-40B4-BE49-F238E27FC236}">
                    <a16:creationId xmlns:a16="http://schemas.microsoft.com/office/drawing/2014/main" id="{030D6FBA-2C96-C74F-A538-CE828952D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0" name="Line 283">
                <a:extLst>
                  <a:ext uri="{FF2B5EF4-FFF2-40B4-BE49-F238E27FC236}">
                    <a16:creationId xmlns:a16="http://schemas.microsoft.com/office/drawing/2014/main" id="{444C9AF6-B194-1F4D-9498-4133CAD3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1" name="Line 284">
                <a:extLst>
                  <a:ext uri="{FF2B5EF4-FFF2-40B4-BE49-F238E27FC236}">
                    <a16:creationId xmlns:a16="http://schemas.microsoft.com/office/drawing/2014/main" id="{1007F074-DD2C-A041-8028-27935643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06" name="Picture 399" descr="cell_tower_radiation copy">
              <a:extLst>
                <a:ext uri="{FF2B5EF4-FFF2-40B4-BE49-F238E27FC236}">
                  <a16:creationId xmlns:a16="http://schemas.microsoft.com/office/drawing/2014/main" id="{05BFEF5A-A9A7-8E49-BE1F-03DCB72C0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2" name="Group 356">
            <a:extLst>
              <a:ext uri="{FF2B5EF4-FFF2-40B4-BE49-F238E27FC236}">
                <a16:creationId xmlns:a16="http://schemas.microsoft.com/office/drawing/2014/main" id="{FE7D4943-DFC4-1049-B8CF-FEDA6FD746B2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>
              <a:extLst>
                <a:ext uri="{FF2B5EF4-FFF2-40B4-BE49-F238E27FC236}">
                  <a16:creationId xmlns:a16="http://schemas.microsoft.com/office/drawing/2014/main" id="{1B9DAB19-8344-BD4E-8CEC-E81794843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355" descr="antenna_stylized">
              <a:extLst>
                <a:ext uri="{FF2B5EF4-FFF2-40B4-BE49-F238E27FC236}">
                  <a16:creationId xmlns:a16="http://schemas.microsoft.com/office/drawing/2014/main" id="{EBC88AD6-BA3E-324A-A0BF-8DF9D89E1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" name="Group 356">
            <a:extLst>
              <a:ext uri="{FF2B5EF4-FFF2-40B4-BE49-F238E27FC236}">
                <a16:creationId xmlns:a16="http://schemas.microsoft.com/office/drawing/2014/main" id="{E2A474A7-8A71-AC43-9403-5CD64CFABC6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>
              <a:extLst>
                <a:ext uri="{FF2B5EF4-FFF2-40B4-BE49-F238E27FC236}">
                  <a16:creationId xmlns:a16="http://schemas.microsoft.com/office/drawing/2014/main" id="{F44CEA56-C9A6-9141-81A0-8DCC3E2F5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355" descr="antenna_stylized">
              <a:extLst>
                <a:ext uri="{FF2B5EF4-FFF2-40B4-BE49-F238E27FC236}">
                  <a16:creationId xmlns:a16="http://schemas.microsoft.com/office/drawing/2014/main" id="{0C57F82F-4D98-D54F-81F8-DA60E1261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8" name="Group 356">
            <a:extLst>
              <a:ext uri="{FF2B5EF4-FFF2-40B4-BE49-F238E27FC236}">
                <a16:creationId xmlns:a16="http://schemas.microsoft.com/office/drawing/2014/main" id="{07CEAB6C-C9D1-9A47-BAA4-4D786E6D429A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>
              <a:extLst>
                <a:ext uri="{FF2B5EF4-FFF2-40B4-BE49-F238E27FC236}">
                  <a16:creationId xmlns:a16="http://schemas.microsoft.com/office/drawing/2014/main" id="{66EB1CC5-C145-7141-AE88-FDE185E24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355" descr="antenna_stylized">
              <a:extLst>
                <a:ext uri="{FF2B5EF4-FFF2-40B4-BE49-F238E27FC236}">
                  <a16:creationId xmlns:a16="http://schemas.microsoft.com/office/drawing/2014/main" id="{CBA3A680-EE48-5C4A-B84E-4A1FCE548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Group 403">
            <a:extLst>
              <a:ext uri="{FF2B5EF4-FFF2-40B4-BE49-F238E27FC236}">
                <a16:creationId xmlns:a16="http://schemas.microsoft.com/office/drawing/2014/main" id="{E09A0004-7386-EF43-AE45-070A340FAD3F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>
              <a:extLst>
                <a:ext uri="{FF2B5EF4-FFF2-40B4-BE49-F238E27FC236}">
                  <a16:creationId xmlns:a16="http://schemas.microsoft.com/office/drawing/2014/main" id="{D04F1FE1-F105-E24F-BD11-05351E3FC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402" descr="antenna_radiation_stylized">
              <a:extLst>
                <a:ext uri="{FF2B5EF4-FFF2-40B4-BE49-F238E27FC236}">
                  <a16:creationId xmlns:a16="http://schemas.microsoft.com/office/drawing/2014/main" id="{8995403E-B75E-864E-A3AC-A8BADEA4F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" name="Group 356">
            <a:extLst>
              <a:ext uri="{FF2B5EF4-FFF2-40B4-BE49-F238E27FC236}">
                <a16:creationId xmlns:a16="http://schemas.microsoft.com/office/drawing/2014/main" id="{45D88A96-1BEF-AF40-9EF4-F653E8F6912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>
              <a:extLst>
                <a:ext uri="{FF2B5EF4-FFF2-40B4-BE49-F238E27FC236}">
                  <a16:creationId xmlns:a16="http://schemas.microsoft.com/office/drawing/2014/main" id="{5CA82CB5-E7B6-C445-B684-658BC5C33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Picture 355" descr="antenna_stylized">
              <a:extLst>
                <a:ext uri="{FF2B5EF4-FFF2-40B4-BE49-F238E27FC236}">
                  <a16:creationId xmlns:a16="http://schemas.microsoft.com/office/drawing/2014/main" id="{75F9DB31-6339-494A-A074-B9A0B4516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" name="Group 403">
            <a:extLst>
              <a:ext uri="{FF2B5EF4-FFF2-40B4-BE49-F238E27FC236}">
                <a16:creationId xmlns:a16="http://schemas.microsoft.com/office/drawing/2014/main" id="{EF99A882-0F7D-1340-8F07-148A4616940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>
              <a:extLst>
                <a:ext uri="{FF2B5EF4-FFF2-40B4-BE49-F238E27FC236}">
                  <a16:creationId xmlns:a16="http://schemas.microsoft.com/office/drawing/2014/main" id="{8C6A6BBA-51E0-724F-AB7E-9DE15DF9F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402" descr="antenna_radiation_stylized">
              <a:extLst>
                <a:ext uri="{FF2B5EF4-FFF2-40B4-BE49-F238E27FC236}">
                  <a16:creationId xmlns:a16="http://schemas.microsoft.com/office/drawing/2014/main" id="{E51015F6-50FB-094B-BDF9-2FE77B033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0" name="Line 63">
            <a:extLst>
              <a:ext uri="{FF2B5EF4-FFF2-40B4-BE49-F238E27FC236}">
                <a16:creationId xmlns:a16="http://schemas.microsoft.com/office/drawing/2014/main" id="{CCB97428-BD70-4E49-A590-83AF71EA82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1" name="Line 34">
            <a:extLst>
              <a:ext uri="{FF2B5EF4-FFF2-40B4-BE49-F238E27FC236}">
                <a16:creationId xmlns:a16="http://schemas.microsoft.com/office/drawing/2014/main" id="{4FC66219-F808-FD4D-9B59-86F203C09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2" name="Group 6">
            <a:extLst>
              <a:ext uri="{FF2B5EF4-FFF2-40B4-BE49-F238E27FC236}">
                <a16:creationId xmlns:a16="http://schemas.microsoft.com/office/drawing/2014/main" id="{C361E706-F3A3-CF44-AE02-BA0595774CD9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393C90C1-E2F5-7E4D-9330-704828EC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8">
              <a:extLst>
                <a:ext uri="{FF2B5EF4-FFF2-40B4-BE49-F238E27FC236}">
                  <a16:creationId xmlns:a16="http://schemas.microsoft.com/office/drawing/2014/main" id="{91AB3FE3-6836-1F44-BEB7-C93EF507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45" name="Rectangle 84">
            <a:extLst>
              <a:ext uri="{FF2B5EF4-FFF2-40B4-BE49-F238E27FC236}">
                <a16:creationId xmlns:a16="http://schemas.microsoft.com/office/drawing/2014/main" id="{08CF2C46-CB87-3E41-835B-3548E5B9F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1658938"/>
            <a:ext cx="5903912" cy="1897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6" name="Rectangle 85">
            <a:extLst>
              <a:ext uri="{FF2B5EF4-FFF2-40B4-BE49-F238E27FC236}">
                <a16:creationId xmlns:a16="http://schemas.microsoft.com/office/drawing/2014/main" id="{14EB31E7-C9BF-C544-834A-4A0984C48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324" y="1587500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7" name="Rectangle 83">
            <a:extLst>
              <a:ext uri="{FF2B5EF4-FFF2-40B4-BE49-F238E27FC236}">
                <a16:creationId xmlns:a16="http://schemas.microsoft.com/office/drawing/2014/main" id="{AF0C97F5-B4B5-814D-A857-F9DECE15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1458913"/>
            <a:ext cx="5780087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</a:p>
        </p:txBody>
      </p:sp>
      <p:sp>
        <p:nvSpPr>
          <p:cNvPr id="248" name="Line 86">
            <a:extLst>
              <a:ext uri="{FF2B5EF4-FFF2-40B4-BE49-F238E27FC236}">
                <a16:creationId xmlns:a16="http://schemas.microsoft.com/office/drawing/2014/main" id="{1AFC5C88-325B-ED46-A1F7-AC0CB2BE28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9662" y="3568700"/>
            <a:ext cx="960437" cy="22272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</a:p>
        </p:txBody>
      </p:sp>
      <p:sp>
        <p:nvSpPr>
          <p:cNvPr id="249" name="Line 87">
            <a:extLst>
              <a:ext uri="{FF2B5EF4-FFF2-40B4-BE49-F238E27FC236}">
                <a16:creationId xmlns:a16="http://schemas.microsoft.com/office/drawing/2014/main" id="{56D9D167-3C00-4D48-9D10-52117EAC26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3568701"/>
            <a:ext cx="1866900" cy="16906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</a:p>
        </p:txBody>
      </p: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01A65E57-B0FD-9A46-B720-C71660C1A5E7}"/>
              </a:ext>
            </a:extLst>
          </p:cNvPr>
          <p:cNvGrpSpPr>
            <a:grpSpLocks/>
          </p:cNvGrpSpPr>
          <p:nvPr/>
        </p:nvGrpSpPr>
        <p:grpSpPr bwMode="auto">
          <a:xfrm>
            <a:off x="10753725" y="1857375"/>
            <a:ext cx="762000" cy="771525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3A58384A-4E81-1340-98E9-92C6375DD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83C4FC22-C297-3047-9776-EBE241DED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F0441C14-0EBC-A24F-BD4C-E12173B024B8}"/>
              </a:ext>
            </a:extLst>
          </p:cNvPr>
          <p:cNvGrpSpPr>
            <a:grpSpLocks/>
          </p:cNvGrpSpPr>
          <p:nvPr/>
        </p:nvGrpSpPr>
        <p:grpSpPr bwMode="auto">
          <a:xfrm>
            <a:off x="9982200" y="1778000"/>
            <a:ext cx="598488" cy="514350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880564B7-D055-9F4A-BDED-B43CB43E9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04CFB053-353C-684D-90C6-18048F610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C33668E5-7FCA-404E-B876-F39735723001}"/>
              </a:ext>
            </a:extLst>
          </p:cNvPr>
          <p:cNvGrpSpPr/>
          <p:nvPr/>
        </p:nvGrpSpPr>
        <p:grpSpPr>
          <a:xfrm>
            <a:off x="9429035" y="1895968"/>
            <a:ext cx="616665" cy="796431"/>
            <a:chOff x="7797061" y="3296104"/>
            <a:chExt cx="347997" cy="396620"/>
          </a:xfrm>
        </p:grpSpPr>
        <p:pic>
          <p:nvPicPr>
            <p:cNvPr id="260" name="Picture 571" descr="fridge2.png">
              <a:extLst>
                <a:ext uri="{FF2B5EF4-FFF2-40B4-BE49-F238E27FC236}">
                  <a16:creationId xmlns:a16="http://schemas.microsoft.com/office/drawing/2014/main" id="{E130FE84-F44D-5448-810A-9B4F14283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1115" descr="antenna_stylized">
              <a:extLst>
                <a:ext uri="{FF2B5EF4-FFF2-40B4-BE49-F238E27FC236}">
                  <a16:creationId xmlns:a16="http://schemas.microsoft.com/office/drawing/2014/main" id="{4C6F1F56-F16C-9D41-905E-FAB32E1AB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30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5" name="Oval 5">
            <a:extLst>
              <a:ext uri="{FF2B5EF4-FFF2-40B4-BE49-F238E27FC236}">
                <a16:creationId xmlns:a16="http://schemas.microsoft.com/office/drawing/2014/main" id="{6FD887B1-36B7-C042-AF16-EC543F193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6" name="Oval 11">
            <a:extLst>
              <a:ext uri="{FF2B5EF4-FFF2-40B4-BE49-F238E27FC236}">
                <a16:creationId xmlns:a16="http://schemas.microsoft.com/office/drawing/2014/main" id="{E4A6400A-EFEA-6943-B38A-9D6A4B5A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Line 22">
            <a:extLst>
              <a:ext uri="{FF2B5EF4-FFF2-40B4-BE49-F238E27FC236}">
                <a16:creationId xmlns:a16="http://schemas.microsoft.com/office/drawing/2014/main" id="{7B958348-F69B-0945-B7D1-5D0DD9A35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val 23">
            <a:extLst>
              <a:ext uri="{FF2B5EF4-FFF2-40B4-BE49-F238E27FC236}">
                <a16:creationId xmlns:a16="http://schemas.microsoft.com/office/drawing/2014/main" id="{6DC7CEC3-9E37-6C43-B01A-57E7BFF1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9" name="Oval 38">
            <a:extLst>
              <a:ext uri="{FF2B5EF4-FFF2-40B4-BE49-F238E27FC236}">
                <a16:creationId xmlns:a16="http://schemas.microsoft.com/office/drawing/2014/main" id="{D2BE75E6-7844-934E-960A-D867D9A23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0" name="Line 59">
            <a:extLst>
              <a:ext uri="{FF2B5EF4-FFF2-40B4-BE49-F238E27FC236}">
                <a16:creationId xmlns:a16="http://schemas.microsoft.com/office/drawing/2014/main" id="{09A1ED68-4C61-C547-B087-02636BAFB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DCF89B4B-F2C0-9B46-A017-74044CA88C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Line 61">
            <a:extLst>
              <a:ext uri="{FF2B5EF4-FFF2-40B4-BE49-F238E27FC236}">
                <a16:creationId xmlns:a16="http://schemas.microsoft.com/office/drawing/2014/main" id="{CB846523-0AE5-B44E-9CD4-A5780699DE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Line 62">
            <a:extLst>
              <a:ext uri="{FF2B5EF4-FFF2-40B4-BE49-F238E27FC236}">
                <a16:creationId xmlns:a16="http://schemas.microsoft.com/office/drawing/2014/main" id="{3D8D61FF-B178-A042-9F75-800F5BC23F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Line 64">
            <a:extLst>
              <a:ext uri="{FF2B5EF4-FFF2-40B4-BE49-F238E27FC236}">
                <a16:creationId xmlns:a16="http://schemas.microsoft.com/office/drawing/2014/main" id="{0E054FAC-6E60-6F42-9532-E4FBA10A8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5" name="Group 356">
            <a:extLst>
              <a:ext uri="{FF2B5EF4-FFF2-40B4-BE49-F238E27FC236}">
                <a16:creationId xmlns:a16="http://schemas.microsoft.com/office/drawing/2014/main" id="{33648B09-CC71-7244-88FB-21FDB43B141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>
              <a:extLst>
                <a:ext uri="{FF2B5EF4-FFF2-40B4-BE49-F238E27FC236}">
                  <a16:creationId xmlns:a16="http://schemas.microsoft.com/office/drawing/2014/main" id="{916388DC-DFC7-6644-A58A-7E3CE3A4F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55" descr="antenna_stylized">
              <a:extLst>
                <a:ext uri="{FF2B5EF4-FFF2-40B4-BE49-F238E27FC236}">
                  <a16:creationId xmlns:a16="http://schemas.microsoft.com/office/drawing/2014/main" id="{37884014-95FD-4041-8DD3-B67813446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Group 361">
            <a:extLst>
              <a:ext uri="{FF2B5EF4-FFF2-40B4-BE49-F238E27FC236}">
                <a16:creationId xmlns:a16="http://schemas.microsoft.com/office/drawing/2014/main" id="{F0D83CBC-A45C-DB46-B426-BC3CB27E561A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>
              <a:extLst>
                <a:ext uri="{FF2B5EF4-FFF2-40B4-BE49-F238E27FC236}">
                  <a16:creationId xmlns:a16="http://schemas.microsoft.com/office/drawing/2014/main" id="{5FE77BF3-1EFB-E041-BAC1-94C95522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360" descr="antenna_radiation_stylized">
              <a:extLst>
                <a:ext uri="{FF2B5EF4-FFF2-40B4-BE49-F238E27FC236}">
                  <a16:creationId xmlns:a16="http://schemas.microsoft.com/office/drawing/2014/main" id="{ED27BB04-ED6E-0D4B-8FE8-C96C4F7B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">
            <a:extLst>
              <a:ext uri="{FF2B5EF4-FFF2-40B4-BE49-F238E27FC236}">
                <a16:creationId xmlns:a16="http://schemas.microsoft.com/office/drawing/2014/main" id="{F8EB07E3-DFC0-A445-A33D-75C2AD0A9EF8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>
              <a:extLst>
                <a:ext uri="{FF2B5EF4-FFF2-40B4-BE49-F238E27FC236}">
                  <a16:creationId xmlns:a16="http://schemas.microsoft.com/office/drawing/2014/main" id="{B220ABB4-ABAB-CE46-BE7A-ED482AEAA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>
                <a:extLst>
                  <a:ext uri="{FF2B5EF4-FFF2-40B4-BE49-F238E27FC236}">
                    <a16:creationId xmlns:a16="http://schemas.microsoft.com/office/drawing/2014/main" id="{EB3D1AFB-9917-EB40-AEBE-C975E63F2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1">
                <a:extLst>
                  <a:ext uri="{FF2B5EF4-FFF2-40B4-BE49-F238E27FC236}">
                    <a16:creationId xmlns:a16="http://schemas.microsoft.com/office/drawing/2014/main" id="{E08FC51C-048E-3E4D-9A0F-1FD8F96EB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2">
                <a:extLst>
                  <a:ext uri="{FF2B5EF4-FFF2-40B4-BE49-F238E27FC236}">
                    <a16:creationId xmlns:a16="http://schemas.microsoft.com/office/drawing/2014/main" id="{F60BFC20-FF60-2749-A1D5-607289DB4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3">
                <a:extLst>
                  <a:ext uri="{FF2B5EF4-FFF2-40B4-BE49-F238E27FC236}">
                    <a16:creationId xmlns:a16="http://schemas.microsoft.com/office/drawing/2014/main" id="{512627BE-7F4B-E642-8B83-2CFC68BC4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4E8A0C01-D6A7-1F42-A4A2-1DC6B281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75">
                <a:extLst>
                  <a:ext uri="{FF2B5EF4-FFF2-40B4-BE49-F238E27FC236}">
                    <a16:creationId xmlns:a16="http://schemas.microsoft.com/office/drawing/2014/main" id="{7438FAEA-A6F2-A246-8105-F54EDDC70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76">
                <a:extLst>
                  <a:ext uri="{FF2B5EF4-FFF2-40B4-BE49-F238E27FC236}">
                    <a16:creationId xmlns:a16="http://schemas.microsoft.com/office/drawing/2014/main" id="{E69B15B3-9399-E041-878F-938173CDF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77">
                <a:extLst>
                  <a:ext uri="{FF2B5EF4-FFF2-40B4-BE49-F238E27FC236}">
                    <a16:creationId xmlns:a16="http://schemas.microsoft.com/office/drawing/2014/main" id="{1E4874DA-7ED7-874D-B991-AABE14689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78">
                <a:extLst>
                  <a:ext uri="{FF2B5EF4-FFF2-40B4-BE49-F238E27FC236}">
                    <a16:creationId xmlns:a16="http://schemas.microsoft.com/office/drawing/2014/main" id="{6D14A8CC-9625-344D-A6EB-3F17469C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79">
                <a:extLst>
                  <a:ext uri="{FF2B5EF4-FFF2-40B4-BE49-F238E27FC236}">
                    <a16:creationId xmlns:a16="http://schemas.microsoft.com/office/drawing/2014/main" id="{F87A61CD-1278-5C40-A7DA-1D6151D5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4" name="Line 280">
                <a:extLst>
                  <a:ext uri="{FF2B5EF4-FFF2-40B4-BE49-F238E27FC236}">
                    <a16:creationId xmlns:a16="http://schemas.microsoft.com/office/drawing/2014/main" id="{C0E5602D-DC2C-1843-8D4A-58D3A1ED1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5" name="Line 281">
                <a:extLst>
                  <a:ext uri="{FF2B5EF4-FFF2-40B4-BE49-F238E27FC236}">
                    <a16:creationId xmlns:a16="http://schemas.microsoft.com/office/drawing/2014/main" id="{DD5E8B9D-A9BC-9746-BBCA-405945A54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Line 282">
                <a:extLst>
                  <a:ext uri="{FF2B5EF4-FFF2-40B4-BE49-F238E27FC236}">
                    <a16:creationId xmlns:a16="http://schemas.microsoft.com/office/drawing/2014/main" id="{19AF81E9-349A-9344-8D71-5F08AE6BF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Line 283">
                <a:extLst>
                  <a:ext uri="{FF2B5EF4-FFF2-40B4-BE49-F238E27FC236}">
                    <a16:creationId xmlns:a16="http://schemas.microsoft.com/office/drawing/2014/main" id="{84FD3D45-465C-2A4D-8826-8073E7679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Line 284">
                <a:extLst>
                  <a:ext uri="{FF2B5EF4-FFF2-40B4-BE49-F238E27FC236}">
                    <a16:creationId xmlns:a16="http://schemas.microsoft.com/office/drawing/2014/main" id="{236149EB-A521-C54B-978B-B2F3D2A80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3" name="Picture 399" descr="cell_tower_radiation copy">
              <a:extLst>
                <a:ext uri="{FF2B5EF4-FFF2-40B4-BE49-F238E27FC236}">
                  <a16:creationId xmlns:a16="http://schemas.microsoft.com/office/drawing/2014/main" id="{15477466-B0BB-D045-8469-CE320C8C1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9" name="Group 403">
            <a:extLst>
              <a:ext uri="{FF2B5EF4-FFF2-40B4-BE49-F238E27FC236}">
                <a16:creationId xmlns:a16="http://schemas.microsoft.com/office/drawing/2014/main" id="{7E28037A-7EFC-0B46-95B9-4678DDAA8EC2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>
              <a:extLst>
                <a:ext uri="{FF2B5EF4-FFF2-40B4-BE49-F238E27FC236}">
                  <a16:creationId xmlns:a16="http://schemas.microsoft.com/office/drawing/2014/main" id="{C84FCFF4-A725-4549-A2E6-AB7B6D19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402" descr="antenna_radiation_stylized">
              <a:extLst>
                <a:ext uri="{FF2B5EF4-FFF2-40B4-BE49-F238E27FC236}">
                  <a16:creationId xmlns:a16="http://schemas.microsoft.com/office/drawing/2014/main" id="{E54086FD-B992-B84A-9956-901A6D564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00">
            <a:extLst>
              <a:ext uri="{FF2B5EF4-FFF2-40B4-BE49-F238E27FC236}">
                <a16:creationId xmlns:a16="http://schemas.microsoft.com/office/drawing/2014/main" id="{E7C998EB-2394-544D-80BB-533A98F699A4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>
              <a:extLst>
                <a:ext uri="{FF2B5EF4-FFF2-40B4-BE49-F238E27FC236}">
                  <a16:creationId xmlns:a16="http://schemas.microsoft.com/office/drawing/2014/main" id="{4BA56D45-414C-BE4C-9A22-F243E7D16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>
                <a:extLst>
                  <a:ext uri="{FF2B5EF4-FFF2-40B4-BE49-F238E27FC236}">
                    <a16:creationId xmlns:a16="http://schemas.microsoft.com/office/drawing/2014/main" id="{C419645E-7341-1E42-A987-8906510D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1">
                <a:extLst>
                  <a:ext uri="{FF2B5EF4-FFF2-40B4-BE49-F238E27FC236}">
                    <a16:creationId xmlns:a16="http://schemas.microsoft.com/office/drawing/2014/main" id="{E3413CC8-503E-F54F-9020-EA30E1FB6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2">
                <a:extLst>
                  <a:ext uri="{FF2B5EF4-FFF2-40B4-BE49-F238E27FC236}">
                    <a16:creationId xmlns:a16="http://schemas.microsoft.com/office/drawing/2014/main" id="{32BE2CA0-4934-C548-8F71-8643317D6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3">
                <a:extLst>
                  <a:ext uri="{FF2B5EF4-FFF2-40B4-BE49-F238E27FC236}">
                    <a16:creationId xmlns:a16="http://schemas.microsoft.com/office/drawing/2014/main" id="{0F568FA7-5D04-F249-88F8-D9BF4BB14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4">
                <a:extLst>
                  <a:ext uri="{FF2B5EF4-FFF2-40B4-BE49-F238E27FC236}">
                    <a16:creationId xmlns:a16="http://schemas.microsoft.com/office/drawing/2014/main" id="{FC33DD3A-B462-0C49-9211-16445A418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5">
                <a:extLst>
                  <a:ext uri="{FF2B5EF4-FFF2-40B4-BE49-F238E27FC236}">
                    <a16:creationId xmlns:a16="http://schemas.microsoft.com/office/drawing/2014/main" id="{A27E10EF-E77C-324E-ABE5-7D9D36FAF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6">
                <a:extLst>
                  <a:ext uri="{FF2B5EF4-FFF2-40B4-BE49-F238E27FC236}">
                    <a16:creationId xmlns:a16="http://schemas.microsoft.com/office/drawing/2014/main" id="{38A6549E-F28B-E548-A11B-F2688FE02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7">
                <a:extLst>
                  <a:ext uri="{FF2B5EF4-FFF2-40B4-BE49-F238E27FC236}">
                    <a16:creationId xmlns:a16="http://schemas.microsoft.com/office/drawing/2014/main" id="{CF1EC650-3BA3-404C-9765-2B632619E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8">
                <a:extLst>
                  <a:ext uri="{FF2B5EF4-FFF2-40B4-BE49-F238E27FC236}">
                    <a16:creationId xmlns:a16="http://schemas.microsoft.com/office/drawing/2014/main" id="{633808AB-AED9-EF48-97E4-4DF625A9D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9">
                <a:extLst>
                  <a:ext uri="{FF2B5EF4-FFF2-40B4-BE49-F238E27FC236}">
                    <a16:creationId xmlns:a16="http://schemas.microsoft.com/office/drawing/2014/main" id="{F8580CEE-7A5C-7048-9921-68FF09DF0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80">
                <a:extLst>
                  <a:ext uri="{FF2B5EF4-FFF2-40B4-BE49-F238E27FC236}">
                    <a16:creationId xmlns:a16="http://schemas.microsoft.com/office/drawing/2014/main" id="{00996F04-1F8B-CC4D-B37A-210D0A122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1">
                <a:extLst>
                  <a:ext uri="{FF2B5EF4-FFF2-40B4-BE49-F238E27FC236}">
                    <a16:creationId xmlns:a16="http://schemas.microsoft.com/office/drawing/2014/main" id="{F19E527D-6BF3-CC47-875A-C4D2C88E8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2">
                <a:extLst>
                  <a:ext uri="{FF2B5EF4-FFF2-40B4-BE49-F238E27FC236}">
                    <a16:creationId xmlns:a16="http://schemas.microsoft.com/office/drawing/2014/main" id="{18E888AA-D35B-AE4C-90FA-C2A7AF93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3">
                <a:extLst>
                  <a:ext uri="{FF2B5EF4-FFF2-40B4-BE49-F238E27FC236}">
                    <a16:creationId xmlns:a16="http://schemas.microsoft.com/office/drawing/2014/main" id="{B8D4E8F1-7790-4D40-A0EB-41F3ADEA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4">
                <a:extLst>
                  <a:ext uri="{FF2B5EF4-FFF2-40B4-BE49-F238E27FC236}">
                    <a16:creationId xmlns:a16="http://schemas.microsoft.com/office/drawing/2014/main" id="{D429B434-2C40-F74E-8CAE-0FC7B5346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4" name="Picture 399" descr="cell_tower_radiation copy">
              <a:extLst>
                <a:ext uri="{FF2B5EF4-FFF2-40B4-BE49-F238E27FC236}">
                  <a16:creationId xmlns:a16="http://schemas.microsoft.com/office/drawing/2014/main" id="{A9CD3D46-2E69-B845-B173-09090C1C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Group 356">
            <a:extLst>
              <a:ext uri="{FF2B5EF4-FFF2-40B4-BE49-F238E27FC236}">
                <a16:creationId xmlns:a16="http://schemas.microsoft.com/office/drawing/2014/main" id="{8FC9C87C-2193-FD4F-BA1A-A7FDAA554282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>
              <a:extLst>
                <a:ext uri="{FF2B5EF4-FFF2-40B4-BE49-F238E27FC236}">
                  <a16:creationId xmlns:a16="http://schemas.microsoft.com/office/drawing/2014/main" id="{21BC2357-8DAB-214A-992E-C0220012B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355" descr="antenna_stylized">
              <a:extLst>
                <a:ext uri="{FF2B5EF4-FFF2-40B4-BE49-F238E27FC236}">
                  <a16:creationId xmlns:a16="http://schemas.microsoft.com/office/drawing/2014/main" id="{FD2019DB-E154-D74C-9D01-E47FB8140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3" name="Group 356">
            <a:extLst>
              <a:ext uri="{FF2B5EF4-FFF2-40B4-BE49-F238E27FC236}">
                <a16:creationId xmlns:a16="http://schemas.microsoft.com/office/drawing/2014/main" id="{72BBF72D-947D-B841-83D8-A2FA489C0CFA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>
              <a:extLst>
                <a:ext uri="{FF2B5EF4-FFF2-40B4-BE49-F238E27FC236}">
                  <a16:creationId xmlns:a16="http://schemas.microsoft.com/office/drawing/2014/main" id="{836F4D94-BCDF-3542-A343-115E952ED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355" descr="antenna_stylized">
              <a:extLst>
                <a:ext uri="{FF2B5EF4-FFF2-40B4-BE49-F238E27FC236}">
                  <a16:creationId xmlns:a16="http://schemas.microsoft.com/office/drawing/2014/main" id="{B4D8151E-705C-EE40-B724-E0B69FCF0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6" name="Group 356">
            <a:extLst>
              <a:ext uri="{FF2B5EF4-FFF2-40B4-BE49-F238E27FC236}">
                <a16:creationId xmlns:a16="http://schemas.microsoft.com/office/drawing/2014/main" id="{90CF8AA6-D241-564C-A835-C42E9A50FB94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>
              <a:extLst>
                <a:ext uri="{FF2B5EF4-FFF2-40B4-BE49-F238E27FC236}">
                  <a16:creationId xmlns:a16="http://schemas.microsoft.com/office/drawing/2014/main" id="{EA37CFAF-38EB-2545-8F20-380411EFB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355" descr="antenna_stylized">
              <a:extLst>
                <a:ext uri="{FF2B5EF4-FFF2-40B4-BE49-F238E27FC236}">
                  <a16:creationId xmlns:a16="http://schemas.microsoft.com/office/drawing/2014/main" id="{79DFDD41-1102-684C-B91C-88ADEBF38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Group 403">
            <a:extLst>
              <a:ext uri="{FF2B5EF4-FFF2-40B4-BE49-F238E27FC236}">
                <a16:creationId xmlns:a16="http://schemas.microsoft.com/office/drawing/2014/main" id="{3D48FC39-032B-A342-BFD0-33CBD6CB3A7F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>
              <a:extLst>
                <a:ext uri="{FF2B5EF4-FFF2-40B4-BE49-F238E27FC236}">
                  <a16:creationId xmlns:a16="http://schemas.microsoft.com/office/drawing/2014/main" id="{D28B1A7C-E2CC-BE4F-8868-8685B0438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402" descr="antenna_radiation_stylized">
              <a:extLst>
                <a:ext uri="{FF2B5EF4-FFF2-40B4-BE49-F238E27FC236}">
                  <a16:creationId xmlns:a16="http://schemas.microsoft.com/office/drawing/2014/main" id="{5BB3FE4E-87C2-8246-82D8-D49345DCD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2" name="Group 403">
            <a:extLst>
              <a:ext uri="{FF2B5EF4-FFF2-40B4-BE49-F238E27FC236}">
                <a16:creationId xmlns:a16="http://schemas.microsoft.com/office/drawing/2014/main" id="{86FB4197-A7C7-2C4B-87E5-4528376C50B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>
              <a:extLst>
                <a:ext uri="{FF2B5EF4-FFF2-40B4-BE49-F238E27FC236}">
                  <a16:creationId xmlns:a16="http://schemas.microsoft.com/office/drawing/2014/main" id="{0C0CDB8A-DE3D-5F4A-A881-49C3DC05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02" descr="antenna_radiation_stylized">
              <a:extLst>
                <a:ext uri="{FF2B5EF4-FFF2-40B4-BE49-F238E27FC236}">
                  <a16:creationId xmlns:a16="http://schemas.microsoft.com/office/drawing/2014/main" id="{FBB79140-E464-FA4E-BC03-E9D77416B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Group 356">
            <a:extLst>
              <a:ext uri="{FF2B5EF4-FFF2-40B4-BE49-F238E27FC236}">
                <a16:creationId xmlns:a16="http://schemas.microsoft.com/office/drawing/2014/main" id="{814B233D-4B4F-8340-BCC6-0250B96E73AE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>
              <a:extLst>
                <a:ext uri="{FF2B5EF4-FFF2-40B4-BE49-F238E27FC236}">
                  <a16:creationId xmlns:a16="http://schemas.microsoft.com/office/drawing/2014/main" id="{EC5C806D-D5CA-5A4B-958A-3D3885D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355" descr="antenna_stylized">
              <a:extLst>
                <a:ext uri="{FF2B5EF4-FFF2-40B4-BE49-F238E27FC236}">
                  <a16:creationId xmlns:a16="http://schemas.microsoft.com/office/drawing/2014/main" id="{22DE5A99-B75E-E846-A9CA-B5A4A8A08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8" name="Group 356">
            <a:extLst>
              <a:ext uri="{FF2B5EF4-FFF2-40B4-BE49-F238E27FC236}">
                <a16:creationId xmlns:a16="http://schemas.microsoft.com/office/drawing/2014/main" id="{44A62913-19C4-CF45-A43E-AF4966B1C6B9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>
              <a:extLst>
                <a:ext uri="{FF2B5EF4-FFF2-40B4-BE49-F238E27FC236}">
                  <a16:creationId xmlns:a16="http://schemas.microsoft.com/office/drawing/2014/main" id="{2C6FC57A-B2AA-024C-AA50-833F87F56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355" descr="antenna_stylized">
              <a:extLst>
                <a:ext uri="{FF2B5EF4-FFF2-40B4-BE49-F238E27FC236}">
                  <a16:creationId xmlns:a16="http://schemas.microsoft.com/office/drawing/2014/main" id="{A7408C9B-0424-4D46-A3CB-20DA2F965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1" name="Group 403">
            <a:extLst>
              <a:ext uri="{FF2B5EF4-FFF2-40B4-BE49-F238E27FC236}">
                <a16:creationId xmlns:a16="http://schemas.microsoft.com/office/drawing/2014/main" id="{8BF4494C-B45F-EA42-8D3E-0E8E92701DEB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>
              <a:extLst>
                <a:ext uri="{FF2B5EF4-FFF2-40B4-BE49-F238E27FC236}">
                  <a16:creationId xmlns:a16="http://schemas.microsoft.com/office/drawing/2014/main" id="{F9290FEC-F0ED-A746-9BCA-11DE56BF8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402" descr="antenna_radiation_stylized">
              <a:extLst>
                <a:ext uri="{FF2B5EF4-FFF2-40B4-BE49-F238E27FC236}">
                  <a16:creationId xmlns:a16="http://schemas.microsoft.com/office/drawing/2014/main" id="{7F0B6E3C-FE7C-8244-BFE5-BB2FF84C8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Group 142">
            <a:extLst>
              <a:ext uri="{FF2B5EF4-FFF2-40B4-BE49-F238E27FC236}">
                <a16:creationId xmlns:a16="http://schemas.microsoft.com/office/drawing/2014/main" id="{05787F7C-D6F9-5148-A1C8-AE0EF1035320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>
              <a:extLst>
                <a:ext uri="{FF2B5EF4-FFF2-40B4-BE49-F238E27FC236}">
                  <a16:creationId xmlns:a16="http://schemas.microsoft.com/office/drawing/2014/main" id="{DEF19A22-8F91-6842-8109-AEB66C6A5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>
                <a:extLst>
                  <a:ext uri="{FF2B5EF4-FFF2-40B4-BE49-F238E27FC236}">
                    <a16:creationId xmlns:a16="http://schemas.microsoft.com/office/drawing/2014/main" id="{E417E1DB-608C-9848-9F0A-5122753DA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8" name="Line 271">
                <a:extLst>
                  <a:ext uri="{FF2B5EF4-FFF2-40B4-BE49-F238E27FC236}">
                    <a16:creationId xmlns:a16="http://schemas.microsoft.com/office/drawing/2014/main" id="{3B2D533F-D1A2-B24B-A569-AA613E92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Line 272">
                <a:extLst>
                  <a:ext uri="{FF2B5EF4-FFF2-40B4-BE49-F238E27FC236}">
                    <a16:creationId xmlns:a16="http://schemas.microsoft.com/office/drawing/2014/main" id="{F887C580-CEC3-4746-B37A-5E728888A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273">
                <a:extLst>
                  <a:ext uri="{FF2B5EF4-FFF2-40B4-BE49-F238E27FC236}">
                    <a16:creationId xmlns:a16="http://schemas.microsoft.com/office/drawing/2014/main" id="{5069F6B6-EC0B-9443-B3DF-EC160AF3C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274">
                <a:extLst>
                  <a:ext uri="{FF2B5EF4-FFF2-40B4-BE49-F238E27FC236}">
                    <a16:creationId xmlns:a16="http://schemas.microsoft.com/office/drawing/2014/main" id="{148C5F81-3D28-1B46-BC25-8FFB6E9B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275">
                <a:extLst>
                  <a:ext uri="{FF2B5EF4-FFF2-40B4-BE49-F238E27FC236}">
                    <a16:creationId xmlns:a16="http://schemas.microsoft.com/office/drawing/2014/main" id="{E994C03E-7A8C-7649-B94A-FFE6213CF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276">
                <a:extLst>
                  <a:ext uri="{FF2B5EF4-FFF2-40B4-BE49-F238E27FC236}">
                    <a16:creationId xmlns:a16="http://schemas.microsoft.com/office/drawing/2014/main" id="{3D5CC52A-81FD-E049-A4D9-6576D1FA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4" name="Line 277">
                <a:extLst>
                  <a:ext uri="{FF2B5EF4-FFF2-40B4-BE49-F238E27FC236}">
                    <a16:creationId xmlns:a16="http://schemas.microsoft.com/office/drawing/2014/main" id="{3ED01E6D-C154-C542-A593-1C66F0510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5" name="Line 278">
                <a:extLst>
                  <a:ext uri="{FF2B5EF4-FFF2-40B4-BE49-F238E27FC236}">
                    <a16:creationId xmlns:a16="http://schemas.microsoft.com/office/drawing/2014/main" id="{F83323B0-0B99-0747-B347-8742C2532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6" name="Line 279">
                <a:extLst>
                  <a:ext uri="{FF2B5EF4-FFF2-40B4-BE49-F238E27FC236}">
                    <a16:creationId xmlns:a16="http://schemas.microsoft.com/office/drawing/2014/main" id="{BC214760-2F6D-A54C-96DB-B2563CA35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7" name="Line 280">
                <a:extLst>
                  <a:ext uri="{FF2B5EF4-FFF2-40B4-BE49-F238E27FC236}">
                    <a16:creationId xmlns:a16="http://schemas.microsoft.com/office/drawing/2014/main" id="{A0160D0F-A86D-4241-B44D-6E98425F8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8" name="Line 281">
                <a:extLst>
                  <a:ext uri="{FF2B5EF4-FFF2-40B4-BE49-F238E27FC236}">
                    <a16:creationId xmlns:a16="http://schemas.microsoft.com/office/drawing/2014/main" id="{3ABDB358-8829-E54F-AB3F-14EB8832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9" name="Line 282">
                <a:extLst>
                  <a:ext uri="{FF2B5EF4-FFF2-40B4-BE49-F238E27FC236}">
                    <a16:creationId xmlns:a16="http://schemas.microsoft.com/office/drawing/2014/main" id="{030D6FBA-2C96-C74F-A538-CE828952D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0" name="Line 283">
                <a:extLst>
                  <a:ext uri="{FF2B5EF4-FFF2-40B4-BE49-F238E27FC236}">
                    <a16:creationId xmlns:a16="http://schemas.microsoft.com/office/drawing/2014/main" id="{444C9AF6-B194-1F4D-9498-4133CAD3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1" name="Line 284">
                <a:extLst>
                  <a:ext uri="{FF2B5EF4-FFF2-40B4-BE49-F238E27FC236}">
                    <a16:creationId xmlns:a16="http://schemas.microsoft.com/office/drawing/2014/main" id="{1007F074-DD2C-A041-8028-27935643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06" name="Picture 399" descr="cell_tower_radiation copy">
              <a:extLst>
                <a:ext uri="{FF2B5EF4-FFF2-40B4-BE49-F238E27FC236}">
                  <a16:creationId xmlns:a16="http://schemas.microsoft.com/office/drawing/2014/main" id="{05BFEF5A-A9A7-8E49-BE1F-03DCB72C0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2" name="Group 356">
            <a:extLst>
              <a:ext uri="{FF2B5EF4-FFF2-40B4-BE49-F238E27FC236}">
                <a16:creationId xmlns:a16="http://schemas.microsoft.com/office/drawing/2014/main" id="{FE7D4943-DFC4-1049-B8CF-FEDA6FD746B2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>
              <a:extLst>
                <a:ext uri="{FF2B5EF4-FFF2-40B4-BE49-F238E27FC236}">
                  <a16:creationId xmlns:a16="http://schemas.microsoft.com/office/drawing/2014/main" id="{1B9DAB19-8344-BD4E-8CEC-E81794843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355" descr="antenna_stylized">
              <a:extLst>
                <a:ext uri="{FF2B5EF4-FFF2-40B4-BE49-F238E27FC236}">
                  <a16:creationId xmlns:a16="http://schemas.microsoft.com/office/drawing/2014/main" id="{EBC88AD6-BA3E-324A-A0BF-8DF9D89E1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" name="Group 356">
            <a:extLst>
              <a:ext uri="{FF2B5EF4-FFF2-40B4-BE49-F238E27FC236}">
                <a16:creationId xmlns:a16="http://schemas.microsoft.com/office/drawing/2014/main" id="{E2A474A7-8A71-AC43-9403-5CD64CFABC6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>
              <a:extLst>
                <a:ext uri="{FF2B5EF4-FFF2-40B4-BE49-F238E27FC236}">
                  <a16:creationId xmlns:a16="http://schemas.microsoft.com/office/drawing/2014/main" id="{F44CEA56-C9A6-9141-81A0-8DCC3E2F5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355" descr="antenna_stylized">
              <a:extLst>
                <a:ext uri="{FF2B5EF4-FFF2-40B4-BE49-F238E27FC236}">
                  <a16:creationId xmlns:a16="http://schemas.microsoft.com/office/drawing/2014/main" id="{0C57F82F-4D98-D54F-81F8-DA60E1261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8" name="Group 356">
            <a:extLst>
              <a:ext uri="{FF2B5EF4-FFF2-40B4-BE49-F238E27FC236}">
                <a16:creationId xmlns:a16="http://schemas.microsoft.com/office/drawing/2014/main" id="{07CEAB6C-C9D1-9A47-BAA4-4D786E6D429A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>
              <a:extLst>
                <a:ext uri="{FF2B5EF4-FFF2-40B4-BE49-F238E27FC236}">
                  <a16:creationId xmlns:a16="http://schemas.microsoft.com/office/drawing/2014/main" id="{66EB1CC5-C145-7141-AE88-FDE185E24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355" descr="antenna_stylized">
              <a:extLst>
                <a:ext uri="{FF2B5EF4-FFF2-40B4-BE49-F238E27FC236}">
                  <a16:creationId xmlns:a16="http://schemas.microsoft.com/office/drawing/2014/main" id="{CBA3A680-EE48-5C4A-B84E-4A1FCE548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Group 403">
            <a:extLst>
              <a:ext uri="{FF2B5EF4-FFF2-40B4-BE49-F238E27FC236}">
                <a16:creationId xmlns:a16="http://schemas.microsoft.com/office/drawing/2014/main" id="{E09A0004-7386-EF43-AE45-070A340FAD3F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>
              <a:extLst>
                <a:ext uri="{FF2B5EF4-FFF2-40B4-BE49-F238E27FC236}">
                  <a16:creationId xmlns:a16="http://schemas.microsoft.com/office/drawing/2014/main" id="{D04F1FE1-F105-E24F-BD11-05351E3FC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402" descr="antenna_radiation_stylized">
              <a:extLst>
                <a:ext uri="{FF2B5EF4-FFF2-40B4-BE49-F238E27FC236}">
                  <a16:creationId xmlns:a16="http://schemas.microsoft.com/office/drawing/2014/main" id="{8995403E-B75E-864E-A3AC-A8BADEA4F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" name="Group 356">
            <a:extLst>
              <a:ext uri="{FF2B5EF4-FFF2-40B4-BE49-F238E27FC236}">
                <a16:creationId xmlns:a16="http://schemas.microsoft.com/office/drawing/2014/main" id="{45D88A96-1BEF-AF40-9EF4-F653E8F6912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>
              <a:extLst>
                <a:ext uri="{FF2B5EF4-FFF2-40B4-BE49-F238E27FC236}">
                  <a16:creationId xmlns:a16="http://schemas.microsoft.com/office/drawing/2014/main" id="{5CA82CB5-E7B6-C445-B684-658BC5C33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Picture 355" descr="antenna_stylized">
              <a:extLst>
                <a:ext uri="{FF2B5EF4-FFF2-40B4-BE49-F238E27FC236}">
                  <a16:creationId xmlns:a16="http://schemas.microsoft.com/office/drawing/2014/main" id="{75F9DB31-6339-494A-A074-B9A0B4516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" name="Group 403">
            <a:extLst>
              <a:ext uri="{FF2B5EF4-FFF2-40B4-BE49-F238E27FC236}">
                <a16:creationId xmlns:a16="http://schemas.microsoft.com/office/drawing/2014/main" id="{EF99A882-0F7D-1340-8F07-148A4616940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>
              <a:extLst>
                <a:ext uri="{FF2B5EF4-FFF2-40B4-BE49-F238E27FC236}">
                  <a16:creationId xmlns:a16="http://schemas.microsoft.com/office/drawing/2014/main" id="{8C6A6BBA-51E0-724F-AB7E-9DE15DF9F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402" descr="antenna_radiation_stylized">
              <a:extLst>
                <a:ext uri="{FF2B5EF4-FFF2-40B4-BE49-F238E27FC236}">
                  <a16:creationId xmlns:a16="http://schemas.microsoft.com/office/drawing/2014/main" id="{E51015F6-50FB-094B-BDF9-2FE77B033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0" name="Line 63">
            <a:extLst>
              <a:ext uri="{FF2B5EF4-FFF2-40B4-BE49-F238E27FC236}">
                <a16:creationId xmlns:a16="http://schemas.microsoft.com/office/drawing/2014/main" id="{CCB97428-BD70-4E49-A590-83AF71EA82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1" name="Line 34">
            <a:extLst>
              <a:ext uri="{FF2B5EF4-FFF2-40B4-BE49-F238E27FC236}">
                <a16:creationId xmlns:a16="http://schemas.microsoft.com/office/drawing/2014/main" id="{4FC66219-F808-FD4D-9B59-86F203C09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2" name="Group 6">
            <a:extLst>
              <a:ext uri="{FF2B5EF4-FFF2-40B4-BE49-F238E27FC236}">
                <a16:creationId xmlns:a16="http://schemas.microsoft.com/office/drawing/2014/main" id="{C361E706-F3A3-CF44-AE02-BA0595774CD9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393C90C1-E2F5-7E4D-9330-704828EC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8">
              <a:extLst>
                <a:ext uri="{FF2B5EF4-FFF2-40B4-BE49-F238E27FC236}">
                  <a16:creationId xmlns:a16="http://schemas.microsoft.com/office/drawing/2014/main" id="{91AB3FE3-6836-1F44-BEB7-C93EF507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56" name="Rectangle 64">
            <a:extLst>
              <a:ext uri="{FF2B5EF4-FFF2-40B4-BE49-F238E27FC236}">
                <a16:creationId xmlns:a16="http://schemas.microsoft.com/office/drawing/2014/main" id="{6AA6881B-4358-FF4E-A4CC-2B912642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621631"/>
            <a:ext cx="5486399" cy="2188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7" name="Rectangle 65">
            <a:extLst>
              <a:ext uri="{FF2B5EF4-FFF2-40B4-BE49-F238E27FC236}">
                <a16:creationId xmlns:a16="http://schemas.microsoft.com/office/drawing/2014/main" id="{D3DD057D-1216-6143-801F-C09B36730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14859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8" name="Rectangle 66">
            <a:extLst>
              <a:ext uri="{FF2B5EF4-FFF2-40B4-BE49-F238E27FC236}">
                <a16:creationId xmlns:a16="http://schemas.microsoft.com/office/drawing/2014/main" id="{AFF8804D-A907-D64D-B296-CED28A197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412875"/>
            <a:ext cx="5397500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cs typeface="+mn-cs"/>
              </a:rPr>
              <a:t>e.g., cell towers,  802.11 access points </a:t>
            </a:r>
          </a:p>
        </p:txBody>
      </p:sp>
      <p:sp>
        <p:nvSpPr>
          <p:cNvPr id="262" name="Line 75">
            <a:extLst>
              <a:ext uri="{FF2B5EF4-FFF2-40B4-BE49-F238E27FC236}">
                <a16:creationId xmlns:a16="http://schemas.microsoft.com/office/drawing/2014/main" id="{A8073855-FFB7-4243-B73E-71BE7F0079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30899" y="3794124"/>
            <a:ext cx="1770063" cy="15525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4" name="Rectangle 65">
            <a:extLst>
              <a:ext uri="{FF2B5EF4-FFF2-40B4-BE49-F238E27FC236}">
                <a16:creationId xmlns:a16="http://schemas.microsoft.com/office/drawing/2014/main" id="{DF949D2A-16AA-6549-B627-118C1D0EC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5875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63" name="Group 190">
            <a:extLst>
              <a:ext uri="{FF2B5EF4-FFF2-40B4-BE49-F238E27FC236}">
                <a16:creationId xmlns:a16="http://schemas.microsoft.com/office/drawing/2014/main" id="{AF5699E1-B44D-5047-9954-D0A83ED44246}"/>
              </a:ext>
            </a:extLst>
          </p:cNvPr>
          <p:cNvGrpSpPr>
            <a:grpSpLocks/>
          </p:cNvGrpSpPr>
          <p:nvPr/>
        </p:nvGrpSpPr>
        <p:grpSpPr bwMode="auto">
          <a:xfrm>
            <a:off x="10258425" y="1214438"/>
            <a:ext cx="458788" cy="620712"/>
            <a:chOff x="5955030" y="3031808"/>
            <a:chExt cx="914400" cy="1398587"/>
          </a:xfrm>
        </p:grpSpPr>
        <p:grpSp>
          <p:nvGrpSpPr>
            <p:cNvPr id="264" name="Group 398">
              <a:extLst>
                <a:ext uri="{FF2B5EF4-FFF2-40B4-BE49-F238E27FC236}">
                  <a16:creationId xmlns:a16="http://schemas.microsoft.com/office/drawing/2014/main" id="{806484FB-7958-7247-8BEE-0D5BFB63A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66" name="Line 270">
                <a:extLst>
                  <a:ext uri="{FF2B5EF4-FFF2-40B4-BE49-F238E27FC236}">
                    <a16:creationId xmlns:a16="http://schemas.microsoft.com/office/drawing/2014/main" id="{27275B54-E4E9-344E-8181-84B435A41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7" name="Line 271">
                <a:extLst>
                  <a:ext uri="{FF2B5EF4-FFF2-40B4-BE49-F238E27FC236}">
                    <a16:creationId xmlns:a16="http://schemas.microsoft.com/office/drawing/2014/main" id="{DC4A4B3B-4463-644E-9D78-B5EEEB6FB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8" name="Line 272">
                <a:extLst>
                  <a:ext uri="{FF2B5EF4-FFF2-40B4-BE49-F238E27FC236}">
                    <a16:creationId xmlns:a16="http://schemas.microsoft.com/office/drawing/2014/main" id="{C6633AAF-EE07-0142-99BC-CEFF96A95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9" name="Line 273">
                <a:extLst>
                  <a:ext uri="{FF2B5EF4-FFF2-40B4-BE49-F238E27FC236}">
                    <a16:creationId xmlns:a16="http://schemas.microsoft.com/office/drawing/2014/main" id="{6AA78A1D-1234-4745-9F8E-4BAE67844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0" name="Line 274">
                <a:extLst>
                  <a:ext uri="{FF2B5EF4-FFF2-40B4-BE49-F238E27FC236}">
                    <a16:creationId xmlns:a16="http://schemas.microsoft.com/office/drawing/2014/main" id="{CEACD629-D460-A245-8055-9AC8BE599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1" name="Line 275">
                <a:extLst>
                  <a:ext uri="{FF2B5EF4-FFF2-40B4-BE49-F238E27FC236}">
                    <a16:creationId xmlns:a16="http://schemas.microsoft.com/office/drawing/2014/main" id="{BB8181ED-9DB7-1442-B504-9A5F576CD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2" name="Line 276">
                <a:extLst>
                  <a:ext uri="{FF2B5EF4-FFF2-40B4-BE49-F238E27FC236}">
                    <a16:creationId xmlns:a16="http://schemas.microsoft.com/office/drawing/2014/main" id="{0BB66F43-5CAC-FB42-9429-881A63DB4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3" name="Line 277">
                <a:extLst>
                  <a:ext uri="{FF2B5EF4-FFF2-40B4-BE49-F238E27FC236}">
                    <a16:creationId xmlns:a16="http://schemas.microsoft.com/office/drawing/2014/main" id="{FCBD4696-D541-BF42-A408-8BA8358A3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4" name="Line 278">
                <a:extLst>
                  <a:ext uri="{FF2B5EF4-FFF2-40B4-BE49-F238E27FC236}">
                    <a16:creationId xmlns:a16="http://schemas.microsoft.com/office/drawing/2014/main" id="{EC238CC5-8B26-7944-8E06-E739A295B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5" name="Line 279">
                <a:extLst>
                  <a:ext uri="{FF2B5EF4-FFF2-40B4-BE49-F238E27FC236}">
                    <a16:creationId xmlns:a16="http://schemas.microsoft.com/office/drawing/2014/main" id="{E7C21F0C-FC09-1E48-B777-76DA61D20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80">
                <a:extLst>
                  <a:ext uri="{FF2B5EF4-FFF2-40B4-BE49-F238E27FC236}">
                    <a16:creationId xmlns:a16="http://schemas.microsoft.com/office/drawing/2014/main" id="{1D2DA39A-CC3C-0645-B501-BC54F65CD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81">
                <a:extLst>
                  <a:ext uri="{FF2B5EF4-FFF2-40B4-BE49-F238E27FC236}">
                    <a16:creationId xmlns:a16="http://schemas.microsoft.com/office/drawing/2014/main" id="{EA2D075B-81E5-784B-9EF8-3CBF05443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82">
                <a:extLst>
                  <a:ext uri="{FF2B5EF4-FFF2-40B4-BE49-F238E27FC236}">
                    <a16:creationId xmlns:a16="http://schemas.microsoft.com/office/drawing/2014/main" id="{575FE7C0-166B-0641-9079-0E45C7151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83">
                <a:extLst>
                  <a:ext uri="{FF2B5EF4-FFF2-40B4-BE49-F238E27FC236}">
                    <a16:creationId xmlns:a16="http://schemas.microsoft.com/office/drawing/2014/main" id="{DCF71BEB-82A4-7D44-B7BE-5FF6363BBE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84">
                <a:extLst>
                  <a:ext uri="{FF2B5EF4-FFF2-40B4-BE49-F238E27FC236}">
                    <a16:creationId xmlns:a16="http://schemas.microsoft.com/office/drawing/2014/main" id="{D40A2DA9-2533-2040-92F4-233F8B92E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65" name="Picture 399" descr="cell_tower_radiation copy">
              <a:extLst>
                <a:ext uri="{FF2B5EF4-FFF2-40B4-BE49-F238E27FC236}">
                  <a16:creationId xmlns:a16="http://schemas.microsoft.com/office/drawing/2014/main" id="{931FB936-CE8A-944F-A035-21C703FD2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Group 361">
            <a:extLst>
              <a:ext uri="{FF2B5EF4-FFF2-40B4-BE49-F238E27FC236}">
                <a16:creationId xmlns:a16="http://schemas.microsoft.com/office/drawing/2014/main" id="{4A514C10-36AD-C047-9DCA-0C60D7FFD481}"/>
              </a:ext>
            </a:extLst>
          </p:cNvPr>
          <p:cNvGrpSpPr>
            <a:grpSpLocks/>
          </p:cNvGrpSpPr>
          <p:nvPr/>
        </p:nvGrpSpPr>
        <p:grpSpPr bwMode="auto">
          <a:xfrm>
            <a:off x="9648825" y="1355725"/>
            <a:ext cx="590550" cy="501650"/>
            <a:chOff x="2967" y="478"/>
            <a:chExt cx="788" cy="625"/>
          </a:xfrm>
        </p:grpSpPr>
        <p:pic>
          <p:nvPicPr>
            <p:cNvPr id="282" name="Picture 358" descr="access_point_stylized_small">
              <a:extLst>
                <a:ext uri="{FF2B5EF4-FFF2-40B4-BE49-F238E27FC236}">
                  <a16:creationId xmlns:a16="http://schemas.microsoft.com/office/drawing/2014/main" id="{F5572894-4F42-B145-A40E-F9233C4CA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3" name="Picture 360" descr="antenna_radiation_stylized">
              <a:extLst>
                <a:ext uri="{FF2B5EF4-FFF2-40B4-BE49-F238E27FC236}">
                  <a16:creationId xmlns:a16="http://schemas.microsoft.com/office/drawing/2014/main" id="{A24360A3-C842-C243-846B-4B82E967F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5" name="Line 75">
            <a:extLst>
              <a:ext uri="{FF2B5EF4-FFF2-40B4-BE49-F238E27FC236}">
                <a16:creationId xmlns:a16="http://schemas.microsoft.com/office/drawing/2014/main" id="{5B9CA4A4-32DA-EE41-8D67-FD891F420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9498" y="3810000"/>
            <a:ext cx="5334001" cy="685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2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5" name="Oval 5">
            <a:extLst>
              <a:ext uri="{FF2B5EF4-FFF2-40B4-BE49-F238E27FC236}">
                <a16:creationId xmlns:a16="http://schemas.microsoft.com/office/drawing/2014/main" id="{6FD887B1-36B7-C042-AF16-EC543F193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6" name="Oval 11">
            <a:extLst>
              <a:ext uri="{FF2B5EF4-FFF2-40B4-BE49-F238E27FC236}">
                <a16:creationId xmlns:a16="http://schemas.microsoft.com/office/drawing/2014/main" id="{E4A6400A-EFEA-6943-B38A-9D6A4B5A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Line 22">
            <a:extLst>
              <a:ext uri="{FF2B5EF4-FFF2-40B4-BE49-F238E27FC236}">
                <a16:creationId xmlns:a16="http://schemas.microsoft.com/office/drawing/2014/main" id="{7B958348-F69B-0945-B7D1-5D0DD9A35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val 23">
            <a:extLst>
              <a:ext uri="{FF2B5EF4-FFF2-40B4-BE49-F238E27FC236}">
                <a16:creationId xmlns:a16="http://schemas.microsoft.com/office/drawing/2014/main" id="{6DC7CEC3-9E37-6C43-B01A-57E7BFF1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9" name="Oval 38">
            <a:extLst>
              <a:ext uri="{FF2B5EF4-FFF2-40B4-BE49-F238E27FC236}">
                <a16:creationId xmlns:a16="http://schemas.microsoft.com/office/drawing/2014/main" id="{D2BE75E6-7844-934E-960A-D867D9A23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0" name="Line 59">
            <a:extLst>
              <a:ext uri="{FF2B5EF4-FFF2-40B4-BE49-F238E27FC236}">
                <a16:creationId xmlns:a16="http://schemas.microsoft.com/office/drawing/2014/main" id="{09A1ED68-4C61-C547-B087-02636BAFB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DCF89B4B-F2C0-9B46-A017-74044CA88C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Line 61">
            <a:extLst>
              <a:ext uri="{FF2B5EF4-FFF2-40B4-BE49-F238E27FC236}">
                <a16:creationId xmlns:a16="http://schemas.microsoft.com/office/drawing/2014/main" id="{CB846523-0AE5-B44E-9CD4-A5780699DE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Line 62">
            <a:extLst>
              <a:ext uri="{FF2B5EF4-FFF2-40B4-BE49-F238E27FC236}">
                <a16:creationId xmlns:a16="http://schemas.microsoft.com/office/drawing/2014/main" id="{3D8D61FF-B178-A042-9F75-800F5BC23F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Line 64">
            <a:extLst>
              <a:ext uri="{FF2B5EF4-FFF2-40B4-BE49-F238E27FC236}">
                <a16:creationId xmlns:a16="http://schemas.microsoft.com/office/drawing/2014/main" id="{0E054FAC-6E60-6F42-9532-E4FBA10A8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5" name="Group 356">
            <a:extLst>
              <a:ext uri="{FF2B5EF4-FFF2-40B4-BE49-F238E27FC236}">
                <a16:creationId xmlns:a16="http://schemas.microsoft.com/office/drawing/2014/main" id="{33648B09-CC71-7244-88FB-21FDB43B141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>
              <a:extLst>
                <a:ext uri="{FF2B5EF4-FFF2-40B4-BE49-F238E27FC236}">
                  <a16:creationId xmlns:a16="http://schemas.microsoft.com/office/drawing/2014/main" id="{916388DC-DFC7-6644-A58A-7E3CE3A4F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55" descr="antenna_stylized">
              <a:extLst>
                <a:ext uri="{FF2B5EF4-FFF2-40B4-BE49-F238E27FC236}">
                  <a16:creationId xmlns:a16="http://schemas.microsoft.com/office/drawing/2014/main" id="{37884014-95FD-4041-8DD3-B67813446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Group 361">
            <a:extLst>
              <a:ext uri="{FF2B5EF4-FFF2-40B4-BE49-F238E27FC236}">
                <a16:creationId xmlns:a16="http://schemas.microsoft.com/office/drawing/2014/main" id="{F0D83CBC-A45C-DB46-B426-BC3CB27E561A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>
              <a:extLst>
                <a:ext uri="{FF2B5EF4-FFF2-40B4-BE49-F238E27FC236}">
                  <a16:creationId xmlns:a16="http://schemas.microsoft.com/office/drawing/2014/main" id="{5FE77BF3-1EFB-E041-BAC1-94C95522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360" descr="antenna_radiation_stylized">
              <a:extLst>
                <a:ext uri="{FF2B5EF4-FFF2-40B4-BE49-F238E27FC236}">
                  <a16:creationId xmlns:a16="http://schemas.microsoft.com/office/drawing/2014/main" id="{ED27BB04-ED6E-0D4B-8FE8-C96C4F7B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">
            <a:extLst>
              <a:ext uri="{FF2B5EF4-FFF2-40B4-BE49-F238E27FC236}">
                <a16:creationId xmlns:a16="http://schemas.microsoft.com/office/drawing/2014/main" id="{F8EB07E3-DFC0-A445-A33D-75C2AD0A9EF8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>
              <a:extLst>
                <a:ext uri="{FF2B5EF4-FFF2-40B4-BE49-F238E27FC236}">
                  <a16:creationId xmlns:a16="http://schemas.microsoft.com/office/drawing/2014/main" id="{B220ABB4-ABAB-CE46-BE7A-ED482AEAA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>
                <a:extLst>
                  <a:ext uri="{FF2B5EF4-FFF2-40B4-BE49-F238E27FC236}">
                    <a16:creationId xmlns:a16="http://schemas.microsoft.com/office/drawing/2014/main" id="{EB3D1AFB-9917-EB40-AEBE-C975E63F2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1">
                <a:extLst>
                  <a:ext uri="{FF2B5EF4-FFF2-40B4-BE49-F238E27FC236}">
                    <a16:creationId xmlns:a16="http://schemas.microsoft.com/office/drawing/2014/main" id="{E08FC51C-048E-3E4D-9A0F-1FD8F96EB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2">
                <a:extLst>
                  <a:ext uri="{FF2B5EF4-FFF2-40B4-BE49-F238E27FC236}">
                    <a16:creationId xmlns:a16="http://schemas.microsoft.com/office/drawing/2014/main" id="{F60BFC20-FF60-2749-A1D5-607289DB4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3">
                <a:extLst>
                  <a:ext uri="{FF2B5EF4-FFF2-40B4-BE49-F238E27FC236}">
                    <a16:creationId xmlns:a16="http://schemas.microsoft.com/office/drawing/2014/main" id="{512627BE-7F4B-E642-8B83-2CFC68BC4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4E8A0C01-D6A7-1F42-A4A2-1DC6B281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75">
                <a:extLst>
                  <a:ext uri="{FF2B5EF4-FFF2-40B4-BE49-F238E27FC236}">
                    <a16:creationId xmlns:a16="http://schemas.microsoft.com/office/drawing/2014/main" id="{7438FAEA-A6F2-A246-8105-F54EDDC70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76">
                <a:extLst>
                  <a:ext uri="{FF2B5EF4-FFF2-40B4-BE49-F238E27FC236}">
                    <a16:creationId xmlns:a16="http://schemas.microsoft.com/office/drawing/2014/main" id="{E69B15B3-9399-E041-878F-938173CDF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77">
                <a:extLst>
                  <a:ext uri="{FF2B5EF4-FFF2-40B4-BE49-F238E27FC236}">
                    <a16:creationId xmlns:a16="http://schemas.microsoft.com/office/drawing/2014/main" id="{1E4874DA-7ED7-874D-B991-AABE14689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78">
                <a:extLst>
                  <a:ext uri="{FF2B5EF4-FFF2-40B4-BE49-F238E27FC236}">
                    <a16:creationId xmlns:a16="http://schemas.microsoft.com/office/drawing/2014/main" id="{6D14A8CC-9625-344D-A6EB-3F17469C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79">
                <a:extLst>
                  <a:ext uri="{FF2B5EF4-FFF2-40B4-BE49-F238E27FC236}">
                    <a16:creationId xmlns:a16="http://schemas.microsoft.com/office/drawing/2014/main" id="{F87A61CD-1278-5C40-A7DA-1D6151D5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4" name="Line 280">
                <a:extLst>
                  <a:ext uri="{FF2B5EF4-FFF2-40B4-BE49-F238E27FC236}">
                    <a16:creationId xmlns:a16="http://schemas.microsoft.com/office/drawing/2014/main" id="{C0E5602D-DC2C-1843-8D4A-58D3A1ED1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5" name="Line 281">
                <a:extLst>
                  <a:ext uri="{FF2B5EF4-FFF2-40B4-BE49-F238E27FC236}">
                    <a16:creationId xmlns:a16="http://schemas.microsoft.com/office/drawing/2014/main" id="{DD5E8B9D-A9BC-9746-BBCA-405945A54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Line 282">
                <a:extLst>
                  <a:ext uri="{FF2B5EF4-FFF2-40B4-BE49-F238E27FC236}">
                    <a16:creationId xmlns:a16="http://schemas.microsoft.com/office/drawing/2014/main" id="{19AF81E9-349A-9344-8D71-5F08AE6BF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Line 283">
                <a:extLst>
                  <a:ext uri="{FF2B5EF4-FFF2-40B4-BE49-F238E27FC236}">
                    <a16:creationId xmlns:a16="http://schemas.microsoft.com/office/drawing/2014/main" id="{84FD3D45-465C-2A4D-8826-8073E7679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Line 284">
                <a:extLst>
                  <a:ext uri="{FF2B5EF4-FFF2-40B4-BE49-F238E27FC236}">
                    <a16:creationId xmlns:a16="http://schemas.microsoft.com/office/drawing/2014/main" id="{236149EB-A521-C54B-978B-B2F3D2A80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3" name="Picture 399" descr="cell_tower_radiation copy">
              <a:extLst>
                <a:ext uri="{FF2B5EF4-FFF2-40B4-BE49-F238E27FC236}">
                  <a16:creationId xmlns:a16="http://schemas.microsoft.com/office/drawing/2014/main" id="{15477466-B0BB-D045-8469-CE320C8C1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9" name="Group 403">
            <a:extLst>
              <a:ext uri="{FF2B5EF4-FFF2-40B4-BE49-F238E27FC236}">
                <a16:creationId xmlns:a16="http://schemas.microsoft.com/office/drawing/2014/main" id="{7E28037A-7EFC-0B46-95B9-4678DDAA8EC2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>
              <a:extLst>
                <a:ext uri="{FF2B5EF4-FFF2-40B4-BE49-F238E27FC236}">
                  <a16:creationId xmlns:a16="http://schemas.microsoft.com/office/drawing/2014/main" id="{C84FCFF4-A725-4549-A2E6-AB7B6D19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402" descr="antenna_radiation_stylized">
              <a:extLst>
                <a:ext uri="{FF2B5EF4-FFF2-40B4-BE49-F238E27FC236}">
                  <a16:creationId xmlns:a16="http://schemas.microsoft.com/office/drawing/2014/main" id="{E54086FD-B992-B84A-9956-901A6D564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00">
            <a:extLst>
              <a:ext uri="{FF2B5EF4-FFF2-40B4-BE49-F238E27FC236}">
                <a16:creationId xmlns:a16="http://schemas.microsoft.com/office/drawing/2014/main" id="{E7C998EB-2394-544D-80BB-533A98F699A4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>
              <a:extLst>
                <a:ext uri="{FF2B5EF4-FFF2-40B4-BE49-F238E27FC236}">
                  <a16:creationId xmlns:a16="http://schemas.microsoft.com/office/drawing/2014/main" id="{4BA56D45-414C-BE4C-9A22-F243E7D16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>
                <a:extLst>
                  <a:ext uri="{FF2B5EF4-FFF2-40B4-BE49-F238E27FC236}">
                    <a16:creationId xmlns:a16="http://schemas.microsoft.com/office/drawing/2014/main" id="{C419645E-7341-1E42-A987-8906510D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1">
                <a:extLst>
                  <a:ext uri="{FF2B5EF4-FFF2-40B4-BE49-F238E27FC236}">
                    <a16:creationId xmlns:a16="http://schemas.microsoft.com/office/drawing/2014/main" id="{E3413CC8-503E-F54F-9020-EA30E1FB6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2">
                <a:extLst>
                  <a:ext uri="{FF2B5EF4-FFF2-40B4-BE49-F238E27FC236}">
                    <a16:creationId xmlns:a16="http://schemas.microsoft.com/office/drawing/2014/main" id="{32BE2CA0-4934-C548-8F71-8643317D6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3">
                <a:extLst>
                  <a:ext uri="{FF2B5EF4-FFF2-40B4-BE49-F238E27FC236}">
                    <a16:creationId xmlns:a16="http://schemas.microsoft.com/office/drawing/2014/main" id="{0F568FA7-5D04-F249-88F8-D9BF4BB14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4">
                <a:extLst>
                  <a:ext uri="{FF2B5EF4-FFF2-40B4-BE49-F238E27FC236}">
                    <a16:creationId xmlns:a16="http://schemas.microsoft.com/office/drawing/2014/main" id="{FC33DD3A-B462-0C49-9211-16445A418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5">
                <a:extLst>
                  <a:ext uri="{FF2B5EF4-FFF2-40B4-BE49-F238E27FC236}">
                    <a16:creationId xmlns:a16="http://schemas.microsoft.com/office/drawing/2014/main" id="{A27E10EF-E77C-324E-ABE5-7D9D36FAF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6">
                <a:extLst>
                  <a:ext uri="{FF2B5EF4-FFF2-40B4-BE49-F238E27FC236}">
                    <a16:creationId xmlns:a16="http://schemas.microsoft.com/office/drawing/2014/main" id="{38A6549E-F28B-E548-A11B-F2688FE02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7">
                <a:extLst>
                  <a:ext uri="{FF2B5EF4-FFF2-40B4-BE49-F238E27FC236}">
                    <a16:creationId xmlns:a16="http://schemas.microsoft.com/office/drawing/2014/main" id="{CF1EC650-3BA3-404C-9765-2B632619E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8">
                <a:extLst>
                  <a:ext uri="{FF2B5EF4-FFF2-40B4-BE49-F238E27FC236}">
                    <a16:creationId xmlns:a16="http://schemas.microsoft.com/office/drawing/2014/main" id="{633808AB-AED9-EF48-97E4-4DF625A9D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9">
                <a:extLst>
                  <a:ext uri="{FF2B5EF4-FFF2-40B4-BE49-F238E27FC236}">
                    <a16:creationId xmlns:a16="http://schemas.microsoft.com/office/drawing/2014/main" id="{F8580CEE-7A5C-7048-9921-68FF09DF0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80">
                <a:extLst>
                  <a:ext uri="{FF2B5EF4-FFF2-40B4-BE49-F238E27FC236}">
                    <a16:creationId xmlns:a16="http://schemas.microsoft.com/office/drawing/2014/main" id="{00996F04-1F8B-CC4D-B37A-210D0A122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1">
                <a:extLst>
                  <a:ext uri="{FF2B5EF4-FFF2-40B4-BE49-F238E27FC236}">
                    <a16:creationId xmlns:a16="http://schemas.microsoft.com/office/drawing/2014/main" id="{F19E527D-6BF3-CC47-875A-C4D2C88E8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2">
                <a:extLst>
                  <a:ext uri="{FF2B5EF4-FFF2-40B4-BE49-F238E27FC236}">
                    <a16:creationId xmlns:a16="http://schemas.microsoft.com/office/drawing/2014/main" id="{18E888AA-D35B-AE4C-90FA-C2A7AF93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3">
                <a:extLst>
                  <a:ext uri="{FF2B5EF4-FFF2-40B4-BE49-F238E27FC236}">
                    <a16:creationId xmlns:a16="http://schemas.microsoft.com/office/drawing/2014/main" id="{B8D4E8F1-7790-4D40-A0EB-41F3ADEA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4">
                <a:extLst>
                  <a:ext uri="{FF2B5EF4-FFF2-40B4-BE49-F238E27FC236}">
                    <a16:creationId xmlns:a16="http://schemas.microsoft.com/office/drawing/2014/main" id="{D429B434-2C40-F74E-8CAE-0FC7B5346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4" name="Picture 399" descr="cell_tower_radiation copy">
              <a:extLst>
                <a:ext uri="{FF2B5EF4-FFF2-40B4-BE49-F238E27FC236}">
                  <a16:creationId xmlns:a16="http://schemas.microsoft.com/office/drawing/2014/main" id="{A9CD3D46-2E69-B845-B173-09090C1C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Group 356">
            <a:extLst>
              <a:ext uri="{FF2B5EF4-FFF2-40B4-BE49-F238E27FC236}">
                <a16:creationId xmlns:a16="http://schemas.microsoft.com/office/drawing/2014/main" id="{8FC9C87C-2193-FD4F-BA1A-A7FDAA554282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>
              <a:extLst>
                <a:ext uri="{FF2B5EF4-FFF2-40B4-BE49-F238E27FC236}">
                  <a16:creationId xmlns:a16="http://schemas.microsoft.com/office/drawing/2014/main" id="{21BC2357-8DAB-214A-992E-C0220012B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355" descr="antenna_stylized">
              <a:extLst>
                <a:ext uri="{FF2B5EF4-FFF2-40B4-BE49-F238E27FC236}">
                  <a16:creationId xmlns:a16="http://schemas.microsoft.com/office/drawing/2014/main" id="{FD2019DB-E154-D74C-9D01-E47FB8140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3" name="Group 356">
            <a:extLst>
              <a:ext uri="{FF2B5EF4-FFF2-40B4-BE49-F238E27FC236}">
                <a16:creationId xmlns:a16="http://schemas.microsoft.com/office/drawing/2014/main" id="{72BBF72D-947D-B841-83D8-A2FA489C0CFA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>
              <a:extLst>
                <a:ext uri="{FF2B5EF4-FFF2-40B4-BE49-F238E27FC236}">
                  <a16:creationId xmlns:a16="http://schemas.microsoft.com/office/drawing/2014/main" id="{836F4D94-BCDF-3542-A343-115E952ED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355" descr="antenna_stylized">
              <a:extLst>
                <a:ext uri="{FF2B5EF4-FFF2-40B4-BE49-F238E27FC236}">
                  <a16:creationId xmlns:a16="http://schemas.microsoft.com/office/drawing/2014/main" id="{B4D8151E-705C-EE40-B724-E0B69FCF0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6" name="Group 356">
            <a:extLst>
              <a:ext uri="{FF2B5EF4-FFF2-40B4-BE49-F238E27FC236}">
                <a16:creationId xmlns:a16="http://schemas.microsoft.com/office/drawing/2014/main" id="{90CF8AA6-D241-564C-A835-C42E9A50FB94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>
              <a:extLst>
                <a:ext uri="{FF2B5EF4-FFF2-40B4-BE49-F238E27FC236}">
                  <a16:creationId xmlns:a16="http://schemas.microsoft.com/office/drawing/2014/main" id="{EA37CFAF-38EB-2545-8F20-380411EFB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355" descr="antenna_stylized">
              <a:extLst>
                <a:ext uri="{FF2B5EF4-FFF2-40B4-BE49-F238E27FC236}">
                  <a16:creationId xmlns:a16="http://schemas.microsoft.com/office/drawing/2014/main" id="{79DFDD41-1102-684C-B91C-88ADEBF38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Group 403">
            <a:extLst>
              <a:ext uri="{FF2B5EF4-FFF2-40B4-BE49-F238E27FC236}">
                <a16:creationId xmlns:a16="http://schemas.microsoft.com/office/drawing/2014/main" id="{3D48FC39-032B-A342-BFD0-33CBD6CB3A7F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>
              <a:extLst>
                <a:ext uri="{FF2B5EF4-FFF2-40B4-BE49-F238E27FC236}">
                  <a16:creationId xmlns:a16="http://schemas.microsoft.com/office/drawing/2014/main" id="{D28B1A7C-E2CC-BE4F-8868-8685B0438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402" descr="antenna_radiation_stylized">
              <a:extLst>
                <a:ext uri="{FF2B5EF4-FFF2-40B4-BE49-F238E27FC236}">
                  <a16:creationId xmlns:a16="http://schemas.microsoft.com/office/drawing/2014/main" id="{5BB3FE4E-87C2-8246-82D8-D49345DCD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2" name="Group 403">
            <a:extLst>
              <a:ext uri="{FF2B5EF4-FFF2-40B4-BE49-F238E27FC236}">
                <a16:creationId xmlns:a16="http://schemas.microsoft.com/office/drawing/2014/main" id="{86FB4197-A7C7-2C4B-87E5-4528376C50B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>
              <a:extLst>
                <a:ext uri="{FF2B5EF4-FFF2-40B4-BE49-F238E27FC236}">
                  <a16:creationId xmlns:a16="http://schemas.microsoft.com/office/drawing/2014/main" id="{0C0CDB8A-DE3D-5F4A-A881-49C3DC05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02" descr="antenna_radiation_stylized">
              <a:extLst>
                <a:ext uri="{FF2B5EF4-FFF2-40B4-BE49-F238E27FC236}">
                  <a16:creationId xmlns:a16="http://schemas.microsoft.com/office/drawing/2014/main" id="{FBB79140-E464-FA4E-BC03-E9D77416B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Group 356">
            <a:extLst>
              <a:ext uri="{FF2B5EF4-FFF2-40B4-BE49-F238E27FC236}">
                <a16:creationId xmlns:a16="http://schemas.microsoft.com/office/drawing/2014/main" id="{814B233D-4B4F-8340-BCC6-0250B96E73AE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>
              <a:extLst>
                <a:ext uri="{FF2B5EF4-FFF2-40B4-BE49-F238E27FC236}">
                  <a16:creationId xmlns:a16="http://schemas.microsoft.com/office/drawing/2014/main" id="{EC5C806D-D5CA-5A4B-958A-3D3885D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355" descr="antenna_stylized">
              <a:extLst>
                <a:ext uri="{FF2B5EF4-FFF2-40B4-BE49-F238E27FC236}">
                  <a16:creationId xmlns:a16="http://schemas.microsoft.com/office/drawing/2014/main" id="{22DE5A99-B75E-E846-A9CA-B5A4A8A08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8" name="Group 356">
            <a:extLst>
              <a:ext uri="{FF2B5EF4-FFF2-40B4-BE49-F238E27FC236}">
                <a16:creationId xmlns:a16="http://schemas.microsoft.com/office/drawing/2014/main" id="{44A62913-19C4-CF45-A43E-AF4966B1C6B9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>
              <a:extLst>
                <a:ext uri="{FF2B5EF4-FFF2-40B4-BE49-F238E27FC236}">
                  <a16:creationId xmlns:a16="http://schemas.microsoft.com/office/drawing/2014/main" id="{2C6FC57A-B2AA-024C-AA50-833F87F56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355" descr="antenna_stylized">
              <a:extLst>
                <a:ext uri="{FF2B5EF4-FFF2-40B4-BE49-F238E27FC236}">
                  <a16:creationId xmlns:a16="http://schemas.microsoft.com/office/drawing/2014/main" id="{A7408C9B-0424-4D46-A3CB-20DA2F965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1" name="Group 403">
            <a:extLst>
              <a:ext uri="{FF2B5EF4-FFF2-40B4-BE49-F238E27FC236}">
                <a16:creationId xmlns:a16="http://schemas.microsoft.com/office/drawing/2014/main" id="{8BF4494C-B45F-EA42-8D3E-0E8E92701DEB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>
              <a:extLst>
                <a:ext uri="{FF2B5EF4-FFF2-40B4-BE49-F238E27FC236}">
                  <a16:creationId xmlns:a16="http://schemas.microsoft.com/office/drawing/2014/main" id="{F9290FEC-F0ED-A746-9BCA-11DE56BF8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402" descr="antenna_radiation_stylized">
              <a:extLst>
                <a:ext uri="{FF2B5EF4-FFF2-40B4-BE49-F238E27FC236}">
                  <a16:creationId xmlns:a16="http://schemas.microsoft.com/office/drawing/2014/main" id="{7F0B6E3C-FE7C-8244-BFE5-BB2FF84C8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Group 142">
            <a:extLst>
              <a:ext uri="{FF2B5EF4-FFF2-40B4-BE49-F238E27FC236}">
                <a16:creationId xmlns:a16="http://schemas.microsoft.com/office/drawing/2014/main" id="{05787F7C-D6F9-5148-A1C8-AE0EF1035320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>
              <a:extLst>
                <a:ext uri="{FF2B5EF4-FFF2-40B4-BE49-F238E27FC236}">
                  <a16:creationId xmlns:a16="http://schemas.microsoft.com/office/drawing/2014/main" id="{DEF19A22-8F91-6842-8109-AEB66C6A5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>
                <a:extLst>
                  <a:ext uri="{FF2B5EF4-FFF2-40B4-BE49-F238E27FC236}">
                    <a16:creationId xmlns:a16="http://schemas.microsoft.com/office/drawing/2014/main" id="{E417E1DB-608C-9848-9F0A-5122753DA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8" name="Line 271">
                <a:extLst>
                  <a:ext uri="{FF2B5EF4-FFF2-40B4-BE49-F238E27FC236}">
                    <a16:creationId xmlns:a16="http://schemas.microsoft.com/office/drawing/2014/main" id="{3B2D533F-D1A2-B24B-A569-AA613E92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Line 272">
                <a:extLst>
                  <a:ext uri="{FF2B5EF4-FFF2-40B4-BE49-F238E27FC236}">
                    <a16:creationId xmlns:a16="http://schemas.microsoft.com/office/drawing/2014/main" id="{F887C580-CEC3-4746-B37A-5E728888A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273">
                <a:extLst>
                  <a:ext uri="{FF2B5EF4-FFF2-40B4-BE49-F238E27FC236}">
                    <a16:creationId xmlns:a16="http://schemas.microsoft.com/office/drawing/2014/main" id="{5069F6B6-EC0B-9443-B3DF-EC160AF3C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274">
                <a:extLst>
                  <a:ext uri="{FF2B5EF4-FFF2-40B4-BE49-F238E27FC236}">
                    <a16:creationId xmlns:a16="http://schemas.microsoft.com/office/drawing/2014/main" id="{148C5F81-3D28-1B46-BC25-8FFB6E9B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275">
                <a:extLst>
                  <a:ext uri="{FF2B5EF4-FFF2-40B4-BE49-F238E27FC236}">
                    <a16:creationId xmlns:a16="http://schemas.microsoft.com/office/drawing/2014/main" id="{E994C03E-7A8C-7649-B94A-FFE6213CF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276">
                <a:extLst>
                  <a:ext uri="{FF2B5EF4-FFF2-40B4-BE49-F238E27FC236}">
                    <a16:creationId xmlns:a16="http://schemas.microsoft.com/office/drawing/2014/main" id="{3D5CC52A-81FD-E049-A4D9-6576D1FA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4" name="Line 277">
                <a:extLst>
                  <a:ext uri="{FF2B5EF4-FFF2-40B4-BE49-F238E27FC236}">
                    <a16:creationId xmlns:a16="http://schemas.microsoft.com/office/drawing/2014/main" id="{3ED01E6D-C154-C542-A593-1C66F0510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5" name="Line 278">
                <a:extLst>
                  <a:ext uri="{FF2B5EF4-FFF2-40B4-BE49-F238E27FC236}">
                    <a16:creationId xmlns:a16="http://schemas.microsoft.com/office/drawing/2014/main" id="{F83323B0-0B99-0747-B347-8742C2532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6" name="Line 279">
                <a:extLst>
                  <a:ext uri="{FF2B5EF4-FFF2-40B4-BE49-F238E27FC236}">
                    <a16:creationId xmlns:a16="http://schemas.microsoft.com/office/drawing/2014/main" id="{BC214760-2F6D-A54C-96DB-B2563CA35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7" name="Line 280">
                <a:extLst>
                  <a:ext uri="{FF2B5EF4-FFF2-40B4-BE49-F238E27FC236}">
                    <a16:creationId xmlns:a16="http://schemas.microsoft.com/office/drawing/2014/main" id="{A0160D0F-A86D-4241-B44D-6E98425F8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8" name="Line 281">
                <a:extLst>
                  <a:ext uri="{FF2B5EF4-FFF2-40B4-BE49-F238E27FC236}">
                    <a16:creationId xmlns:a16="http://schemas.microsoft.com/office/drawing/2014/main" id="{3ABDB358-8829-E54F-AB3F-14EB8832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9" name="Line 282">
                <a:extLst>
                  <a:ext uri="{FF2B5EF4-FFF2-40B4-BE49-F238E27FC236}">
                    <a16:creationId xmlns:a16="http://schemas.microsoft.com/office/drawing/2014/main" id="{030D6FBA-2C96-C74F-A538-CE828952D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0" name="Line 283">
                <a:extLst>
                  <a:ext uri="{FF2B5EF4-FFF2-40B4-BE49-F238E27FC236}">
                    <a16:creationId xmlns:a16="http://schemas.microsoft.com/office/drawing/2014/main" id="{444C9AF6-B194-1F4D-9498-4133CAD3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1" name="Line 284">
                <a:extLst>
                  <a:ext uri="{FF2B5EF4-FFF2-40B4-BE49-F238E27FC236}">
                    <a16:creationId xmlns:a16="http://schemas.microsoft.com/office/drawing/2014/main" id="{1007F074-DD2C-A041-8028-27935643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06" name="Picture 399" descr="cell_tower_radiation copy">
              <a:extLst>
                <a:ext uri="{FF2B5EF4-FFF2-40B4-BE49-F238E27FC236}">
                  <a16:creationId xmlns:a16="http://schemas.microsoft.com/office/drawing/2014/main" id="{05BFEF5A-A9A7-8E49-BE1F-03DCB72C0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2" name="Group 356">
            <a:extLst>
              <a:ext uri="{FF2B5EF4-FFF2-40B4-BE49-F238E27FC236}">
                <a16:creationId xmlns:a16="http://schemas.microsoft.com/office/drawing/2014/main" id="{FE7D4943-DFC4-1049-B8CF-FEDA6FD746B2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>
              <a:extLst>
                <a:ext uri="{FF2B5EF4-FFF2-40B4-BE49-F238E27FC236}">
                  <a16:creationId xmlns:a16="http://schemas.microsoft.com/office/drawing/2014/main" id="{1B9DAB19-8344-BD4E-8CEC-E81794843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355" descr="antenna_stylized">
              <a:extLst>
                <a:ext uri="{FF2B5EF4-FFF2-40B4-BE49-F238E27FC236}">
                  <a16:creationId xmlns:a16="http://schemas.microsoft.com/office/drawing/2014/main" id="{EBC88AD6-BA3E-324A-A0BF-8DF9D89E1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" name="Group 356">
            <a:extLst>
              <a:ext uri="{FF2B5EF4-FFF2-40B4-BE49-F238E27FC236}">
                <a16:creationId xmlns:a16="http://schemas.microsoft.com/office/drawing/2014/main" id="{E2A474A7-8A71-AC43-9403-5CD64CFABC6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>
              <a:extLst>
                <a:ext uri="{FF2B5EF4-FFF2-40B4-BE49-F238E27FC236}">
                  <a16:creationId xmlns:a16="http://schemas.microsoft.com/office/drawing/2014/main" id="{F44CEA56-C9A6-9141-81A0-8DCC3E2F5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355" descr="antenna_stylized">
              <a:extLst>
                <a:ext uri="{FF2B5EF4-FFF2-40B4-BE49-F238E27FC236}">
                  <a16:creationId xmlns:a16="http://schemas.microsoft.com/office/drawing/2014/main" id="{0C57F82F-4D98-D54F-81F8-DA60E1261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8" name="Group 356">
            <a:extLst>
              <a:ext uri="{FF2B5EF4-FFF2-40B4-BE49-F238E27FC236}">
                <a16:creationId xmlns:a16="http://schemas.microsoft.com/office/drawing/2014/main" id="{07CEAB6C-C9D1-9A47-BAA4-4D786E6D429A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>
              <a:extLst>
                <a:ext uri="{FF2B5EF4-FFF2-40B4-BE49-F238E27FC236}">
                  <a16:creationId xmlns:a16="http://schemas.microsoft.com/office/drawing/2014/main" id="{66EB1CC5-C145-7141-AE88-FDE185E24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355" descr="antenna_stylized">
              <a:extLst>
                <a:ext uri="{FF2B5EF4-FFF2-40B4-BE49-F238E27FC236}">
                  <a16:creationId xmlns:a16="http://schemas.microsoft.com/office/drawing/2014/main" id="{CBA3A680-EE48-5C4A-B84E-4A1FCE548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Group 403">
            <a:extLst>
              <a:ext uri="{FF2B5EF4-FFF2-40B4-BE49-F238E27FC236}">
                <a16:creationId xmlns:a16="http://schemas.microsoft.com/office/drawing/2014/main" id="{E09A0004-7386-EF43-AE45-070A340FAD3F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>
              <a:extLst>
                <a:ext uri="{FF2B5EF4-FFF2-40B4-BE49-F238E27FC236}">
                  <a16:creationId xmlns:a16="http://schemas.microsoft.com/office/drawing/2014/main" id="{D04F1FE1-F105-E24F-BD11-05351E3FC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402" descr="antenna_radiation_stylized">
              <a:extLst>
                <a:ext uri="{FF2B5EF4-FFF2-40B4-BE49-F238E27FC236}">
                  <a16:creationId xmlns:a16="http://schemas.microsoft.com/office/drawing/2014/main" id="{8995403E-B75E-864E-A3AC-A8BADEA4F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" name="Group 356">
            <a:extLst>
              <a:ext uri="{FF2B5EF4-FFF2-40B4-BE49-F238E27FC236}">
                <a16:creationId xmlns:a16="http://schemas.microsoft.com/office/drawing/2014/main" id="{45D88A96-1BEF-AF40-9EF4-F653E8F6912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>
              <a:extLst>
                <a:ext uri="{FF2B5EF4-FFF2-40B4-BE49-F238E27FC236}">
                  <a16:creationId xmlns:a16="http://schemas.microsoft.com/office/drawing/2014/main" id="{5CA82CB5-E7B6-C445-B684-658BC5C33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Picture 355" descr="antenna_stylized">
              <a:extLst>
                <a:ext uri="{FF2B5EF4-FFF2-40B4-BE49-F238E27FC236}">
                  <a16:creationId xmlns:a16="http://schemas.microsoft.com/office/drawing/2014/main" id="{75F9DB31-6339-494A-A074-B9A0B4516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" name="Group 403">
            <a:extLst>
              <a:ext uri="{FF2B5EF4-FFF2-40B4-BE49-F238E27FC236}">
                <a16:creationId xmlns:a16="http://schemas.microsoft.com/office/drawing/2014/main" id="{EF99A882-0F7D-1340-8F07-148A4616940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>
              <a:extLst>
                <a:ext uri="{FF2B5EF4-FFF2-40B4-BE49-F238E27FC236}">
                  <a16:creationId xmlns:a16="http://schemas.microsoft.com/office/drawing/2014/main" id="{8C6A6BBA-51E0-724F-AB7E-9DE15DF9F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402" descr="antenna_radiation_stylized">
              <a:extLst>
                <a:ext uri="{FF2B5EF4-FFF2-40B4-BE49-F238E27FC236}">
                  <a16:creationId xmlns:a16="http://schemas.microsoft.com/office/drawing/2014/main" id="{E51015F6-50FB-094B-BDF9-2FE77B033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0" name="Line 63">
            <a:extLst>
              <a:ext uri="{FF2B5EF4-FFF2-40B4-BE49-F238E27FC236}">
                <a16:creationId xmlns:a16="http://schemas.microsoft.com/office/drawing/2014/main" id="{CCB97428-BD70-4E49-A590-83AF71EA82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1" name="Line 34">
            <a:extLst>
              <a:ext uri="{FF2B5EF4-FFF2-40B4-BE49-F238E27FC236}">
                <a16:creationId xmlns:a16="http://schemas.microsoft.com/office/drawing/2014/main" id="{4FC66219-F808-FD4D-9B59-86F203C09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2" name="Group 6">
            <a:extLst>
              <a:ext uri="{FF2B5EF4-FFF2-40B4-BE49-F238E27FC236}">
                <a16:creationId xmlns:a16="http://schemas.microsoft.com/office/drawing/2014/main" id="{C361E706-F3A3-CF44-AE02-BA0595774CD9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393C90C1-E2F5-7E4D-9330-704828EC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8">
              <a:extLst>
                <a:ext uri="{FF2B5EF4-FFF2-40B4-BE49-F238E27FC236}">
                  <a16:creationId xmlns:a16="http://schemas.microsoft.com/office/drawing/2014/main" id="{91AB3FE3-6836-1F44-BEB7-C93EF507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56" name="Rectangle 64">
            <a:extLst>
              <a:ext uri="{FF2B5EF4-FFF2-40B4-BE49-F238E27FC236}">
                <a16:creationId xmlns:a16="http://schemas.microsoft.com/office/drawing/2014/main" id="{6AA6881B-4358-FF4E-A4CC-2B912642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329531"/>
            <a:ext cx="5740400" cy="2569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7" name="Rectangle 65">
            <a:extLst>
              <a:ext uri="{FF2B5EF4-FFF2-40B4-BE49-F238E27FC236}">
                <a16:creationId xmlns:a16="http://schemas.microsoft.com/office/drawing/2014/main" id="{D3DD057D-1216-6143-801F-C09B36730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11938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2" name="Line 75">
            <a:extLst>
              <a:ext uri="{FF2B5EF4-FFF2-40B4-BE49-F238E27FC236}">
                <a16:creationId xmlns:a16="http://schemas.microsoft.com/office/drawing/2014/main" id="{A8073855-FFB7-4243-B73E-71BE7F0079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8699" y="3911600"/>
            <a:ext cx="533401" cy="109220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4" name="Rectangle 65">
            <a:extLst>
              <a:ext uri="{FF2B5EF4-FFF2-40B4-BE49-F238E27FC236}">
                <a16:creationId xmlns:a16="http://schemas.microsoft.com/office/drawing/2014/main" id="{DF949D2A-16AA-6549-B627-118C1D0EC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2954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5" name="Line 75">
            <a:extLst>
              <a:ext uri="{FF2B5EF4-FFF2-40B4-BE49-F238E27FC236}">
                <a16:creationId xmlns:a16="http://schemas.microsoft.com/office/drawing/2014/main" id="{5B9CA4A4-32DA-EE41-8D67-FD891F420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8273" y="3898760"/>
            <a:ext cx="90435" cy="14469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45" name="Group 137">
            <a:extLst>
              <a:ext uri="{FF2B5EF4-FFF2-40B4-BE49-F238E27FC236}">
                <a16:creationId xmlns:a16="http://schemas.microsoft.com/office/drawing/2014/main" id="{88B7DCAA-0CB9-F545-9DFF-1E8694423511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952500"/>
            <a:ext cx="955675" cy="508000"/>
            <a:chOff x="4750" y="264"/>
            <a:chExt cx="455" cy="191"/>
          </a:xfrm>
        </p:grpSpPr>
        <p:sp>
          <p:nvSpPr>
            <p:cNvPr id="246" name="Freeform 89">
              <a:extLst>
                <a:ext uri="{FF2B5EF4-FFF2-40B4-BE49-F238E27FC236}">
                  <a16:creationId xmlns:a16="http://schemas.microsoft.com/office/drawing/2014/main" id="{73DB9F87-D415-6743-A1D6-32BB86A40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id="{4F4B0FF5-138A-D643-BB7F-D4B666979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91">
              <a:extLst>
                <a:ext uri="{FF2B5EF4-FFF2-40B4-BE49-F238E27FC236}">
                  <a16:creationId xmlns:a16="http://schemas.microsoft.com/office/drawing/2014/main" id="{28837DE4-B3C2-2648-B8CC-EE71BC8F5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92">
              <a:extLst>
                <a:ext uri="{FF2B5EF4-FFF2-40B4-BE49-F238E27FC236}">
                  <a16:creationId xmlns:a16="http://schemas.microsoft.com/office/drawing/2014/main" id="{87C30CE3-162D-CD4D-9C1A-80D7C9307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93">
              <a:extLst>
                <a:ext uri="{FF2B5EF4-FFF2-40B4-BE49-F238E27FC236}">
                  <a16:creationId xmlns:a16="http://schemas.microsoft.com/office/drawing/2014/main" id="{0C797A02-92B0-854A-ADF5-34DAD3217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94">
              <a:extLst>
                <a:ext uri="{FF2B5EF4-FFF2-40B4-BE49-F238E27FC236}">
                  <a16:creationId xmlns:a16="http://schemas.microsoft.com/office/drawing/2014/main" id="{34C534AB-F22B-4A41-9360-94568C2BC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99">
              <a:extLst>
                <a:ext uri="{FF2B5EF4-FFF2-40B4-BE49-F238E27FC236}">
                  <a16:creationId xmlns:a16="http://schemas.microsoft.com/office/drawing/2014/main" id="{428FC368-1047-1340-A112-E31C32E88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3" name="Freeform 100">
              <a:extLst>
                <a:ext uri="{FF2B5EF4-FFF2-40B4-BE49-F238E27FC236}">
                  <a16:creationId xmlns:a16="http://schemas.microsoft.com/office/drawing/2014/main" id="{AB9C1CAC-5A46-BA41-BBAA-685BAA6C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Freeform 101">
              <a:extLst>
                <a:ext uri="{FF2B5EF4-FFF2-40B4-BE49-F238E27FC236}">
                  <a16:creationId xmlns:a16="http://schemas.microsoft.com/office/drawing/2014/main" id="{DAA1389C-22E9-514C-862D-56CAB7789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Freeform 130">
              <a:extLst>
                <a:ext uri="{FF2B5EF4-FFF2-40B4-BE49-F238E27FC236}">
                  <a16:creationId xmlns:a16="http://schemas.microsoft.com/office/drawing/2014/main" id="{3332B559-5B8E-2F43-BCAF-A4365338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9" name="Freeform 131">
              <a:extLst>
                <a:ext uri="{FF2B5EF4-FFF2-40B4-BE49-F238E27FC236}">
                  <a16:creationId xmlns:a16="http://schemas.microsoft.com/office/drawing/2014/main" id="{BE351027-A1EB-894A-9E56-6DC4C0E52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0" name="Freeform 132">
              <a:extLst>
                <a:ext uri="{FF2B5EF4-FFF2-40B4-BE49-F238E27FC236}">
                  <a16:creationId xmlns:a16="http://schemas.microsoft.com/office/drawing/2014/main" id="{F8644A5A-017F-394F-8B35-EE84D256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Freeform 133">
              <a:extLst>
                <a:ext uri="{FF2B5EF4-FFF2-40B4-BE49-F238E27FC236}">
                  <a16:creationId xmlns:a16="http://schemas.microsoft.com/office/drawing/2014/main" id="{C6EC1324-7077-4440-B83C-C489FCCD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34">
              <a:extLst>
                <a:ext uri="{FF2B5EF4-FFF2-40B4-BE49-F238E27FC236}">
                  <a16:creationId xmlns:a16="http://schemas.microsoft.com/office/drawing/2014/main" id="{EC8CAC83-2A4D-AF47-9DDF-A50A222C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35">
              <a:extLst>
                <a:ext uri="{FF2B5EF4-FFF2-40B4-BE49-F238E27FC236}">
                  <a16:creationId xmlns:a16="http://schemas.microsoft.com/office/drawing/2014/main" id="{06031132-C2BD-B24C-B4C1-99B2F3F2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8" name="Rectangle 66">
            <a:extLst>
              <a:ext uri="{FF2B5EF4-FFF2-40B4-BE49-F238E27FC236}">
                <a16:creationId xmlns:a16="http://schemas.microsoft.com/office/drawing/2014/main" id="{FBD709F5-577B-5D47-8CCC-53923E118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328" y="1080861"/>
            <a:ext cx="5635172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289" name="Line 75">
            <a:extLst>
              <a:ext uri="{FF2B5EF4-FFF2-40B4-BE49-F238E27FC236}">
                <a16:creationId xmlns:a16="http://schemas.microsoft.com/office/drawing/2014/main" id="{E03537F9-DF3E-6243-BDEE-EB2475A342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8198" y="3898759"/>
            <a:ext cx="4547160" cy="77484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27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Characteristics of selected wireless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A44EDA04-068E-3B42-A494-5C9068D9A40F}"/>
              </a:ext>
            </a:extLst>
          </p:cNvPr>
          <p:cNvSpPr/>
          <p:nvPr/>
        </p:nvSpPr>
        <p:spPr>
          <a:xfrm>
            <a:off x="2773087" y="1353412"/>
            <a:ext cx="7805489" cy="3730148"/>
          </a:xfrm>
          <a:prstGeom prst="rect">
            <a:avLst/>
          </a:prstGeom>
          <a:gradFill flip="none" rotWithShape="1">
            <a:gsLst>
              <a:gs pos="1000">
                <a:schemeClr val="accent5">
                  <a:lumMod val="20000"/>
                  <a:lumOff val="80000"/>
                </a:schemeClr>
              </a:gs>
              <a:gs pos="100000">
                <a:prstClr val="white"/>
              </a:gs>
            </a:gsLst>
            <a:lin ang="10800000" scaled="0"/>
            <a:tileRect/>
          </a:gra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8ACCA7C-345E-314E-AB98-39C61AD2934C}"/>
              </a:ext>
            </a:extLst>
          </p:cNvPr>
          <p:cNvSpPr txBox="1"/>
          <p:nvPr/>
        </p:nvSpPr>
        <p:spPr>
          <a:xfrm>
            <a:off x="3200852" y="5119273"/>
            <a:ext cx="80983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Indoor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B99AD61-03FB-5D4F-A4E4-4B7D9B3621B7}"/>
              </a:ext>
            </a:extLst>
          </p:cNvPr>
          <p:cNvSpPr txBox="1"/>
          <p:nvPr/>
        </p:nvSpPr>
        <p:spPr>
          <a:xfrm>
            <a:off x="5121770" y="5118959"/>
            <a:ext cx="98135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A1F7179-DCFA-F947-89D9-11B31CD1EC42}"/>
              </a:ext>
            </a:extLst>
          </p:cNvPr>
          <p:cNvSpPr txBox="1"/>
          <p:nvPr/>
        </p:nvSpPr>
        <p:spPr>
          <a:xfrm>
            <a:off x="7150140" y="5118661"/>
            <a:ext cx="1093569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Midrange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24182A1C-7EC9-3942-A026-387D2706F572}"/>
              </a:ext>
            </a:extLst>
          </p:cNvPr>
          <p:cNvSpPr txBox="1"/>
          <p:nvPr/>
        </p:nvSpPr>
        <p:spPr>
          <a:xfrm>
            <a:off x="9005314" y="5118343"/>
            <a:ext cx="1225015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Long range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CBC5DE18-98B0-5F4F-9D16-D6207F682E21}"/>
              </a:ext>
            </a:extLst>
          </p:cNvPr>
          <p:cNvSpPr txBox="1"/>
          <p:nvPr/>
        </p:nvSpPr>
        <p:spPr>
          <a:xfrm>
            <a:off x="3155486" y="5700942"/>
            <a:ext cx="90762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10-30m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F063B18-CAD6-C243-B2C4-9602DCADB40C}"/>
              </a:ext>
            </a:extLst>
          </p:cNvPr>
          <p:cNvSpPr txBox="1"/>
          <p:nvPr/>
        </p:nvSpPr>
        <p:spPr>
          <a:xfrm>
            <a:off x="5095454" y="5678478"/>
            <a:ext cx="102464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50-200m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4346EBB-CDE2-9F48-876C-4AD996BD671D}"/>
              </a:ext>
            </a:extLst>
          </p:cNvPr>
          <p:cNvSpPr txBox="1"/>
          <p:nvPr/>
        </p:nvSpPr>
        <p:spPr>
          <a:xfrm>
            <a:off x="7102508" y="5700266"/>
            <a:ext cx="121219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200m-4Km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935B9E-0175-8144-8BB5-BF49B201D9B5}"/>
              </a:ext>
            </a:extLst>
          </p:cNvPr>
          <p:cNvSpPr txBox="1"/>
          <p:nvPr/>
        </p:nvSpPr>
        <p:spPr>
          <a:xfrm>
            <a:off x="9028727" y="5700266"/>
            <a:ext cx="121539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4Km-15Km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2DC986FD-135A-9A4C-8BA9-9755178FE60C}"/>
              </a:ext>
            </a:extLst>
          </p:cNvPr>
          <p:cNvCxnSpPr/>
          <p:nvPr/>
        </p:nvCxnSpPr>
        <p:spPr>
          <a:xfrm flipV="1">
            <a:off x="2830067" y="5103388"/>
            <a:ext cx="8053833" cy="38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5A471DF8-36B6-1E40-82BF-B2215B7C2F3D}"/>
              </a:ext>
            </a:extLst>
          </p:cNvPr>
          <p:cNvSpPr txBox="1"/>
          <p:nvPr/>
        </p:nvSpPr>
        <p:spPr>
          <a:xfrm>
            <a:off x="1268349" y="4745282"/>
            <a:ext cx="885178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Mbps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A41B8E29-A400-AA4E-9C9E-612B59F4006E}"/>
              </a:ext>
            </a:extLst>
          </p:cNvPr>
          <p:cNvSpPr/>
          <p:nvPr/>
        </p:nvSpPr>
        <p:spPr>
          <a:xfrm>
            <a:off x="2840676" y="3588594"/>
            <a:ext cx="4845968" cy="48938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4E0EB526-4A23-104C-8223-95B8B18C3897}"/>
              </a:ext>
            </a:extLst>
          </p:cNvPr>
          <p:cNvSpPr/>
          <p:nvPr/>
        </p:nvSpPr>
        <p:spPr>
          <a:xfrm>
            <a:off x="2840679" y="3683322"/>
            <a:ext cx="7045618" cy="299515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B1A470C-3991-464B-BD3F-2A8B25EEB300}"/>
              </a:ext>
            </a:extLst>
          </p:cNvPr>
          <p:cNvSpPr txBox="1"/>
          <p:nvPr/>
        </p:nvSpPr>
        <p:spPr>
          <a:xfrm>
            <a:off x="8729724" y="365419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4G LTE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45005FD-AE61-C148-853F-1121FC487B80}"/>
              </a:ext>
            </a:extLst>
          </p:cNvPr>
          <p:cNvGrpSpPr/>
          <p:nvPr/>
        </p:nvGrpSpPr>
        <p:grpSpPr>
          <a:xfrm>
            <a:off x="2826866" y="2958920"/>
            <a:ext cx="2502239" cy="400111"/>
            <a:chOff x="1532480" y="2933848"/>
            <a:chExt cx="1331008" cy="327410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0DA3370-7464-214B-AEC0-D9EE25AF9A84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3506552A-C5C5-EF4A-9FC1-573002207B95}"/>
                </a:ext>
              </a:extLst>
            </p:cNvPr>
            <p:cNvSpPr txBox="1"/>
            <p:nvPr/>
          </p:nvSpPr>
          <p:spPr>
            <a:xfrm>
              <a:off x="1770300" y="2933848"/>
              <a:ext cx="601310" cy="32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F3A583D-15EC-CC46-9395-28FB26694B7D}"/>
              </a:ext>
            </a:extLst>
          </p:cNvPr>
          <p:cNvGrpSpPr/>
          <p:nvPr/>
        </p:nvGrpSpPr>
        <p:grpSpPr>
          <a:xfrm>
            <a:off x="2826866" y="3430306"/>
            <a:ext cx="2502239" cy="400110"/>
            <a:chOff x="1532480" y="2929994"/>
            <a:chExt cx="1331008" cy="355992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C30C697A-81DA-714A-80C1-76DBE9F6574A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0D6EE909-8090-4E49-9B40-3B01E9548D2A}"/>
                </a:ext>
              </a:extLst>
            </p:cNvPr>
            <p:cNvSpPr txBox="1"/>
            <p:nvPr/>
          </p:nvSpPr>
          <p:spPr>
            <a:xfrm>
              <a:off x="1876434" y="2929994"/>
              <a:ext cx="549297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1331FDB-AEA0-774C-A9EA-C8676B647602}"/>
              </a:ext>
            </a:extLst>
          </p:cNvPr>
          <p:cNvGrpSpPr/>
          <p:nvPr/>
        </p:nvGrpSpPr>
        <p:grpSpPr>
          <a:xfrm>
            <a:off x="2827930" y="4080433"/>
            <a:ext cx="1569608" cy="400110"/>
            <a:chOff x="1532480" y="2918323"/>
            <a:chExt cx="1331008" cy="355992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AB46FA29-20DF-B145-9493-92268F1348B5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6BD9F7B-2651-5C40-ADDB-ACDE4C51962D}"/>
                </a:ext>
              </a:extLst>
            </p:cNvPr>
            <p:cNvSpPr txBox="1"/>
            <p:nvPr/>
          </p:nvSpPr>
          <p:spPr>
            <a:xfrm>
              <a:off x="1649067" y="2918323"/>
              <a:ext cx="863444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802.11g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E3D5A25-69CC-0D4D-86CC-185860DE69A3}"/>
              </a:ext>
            </a:extLst>
          </p:cNvPr>
          <p:cNvGrpSpPr/>
          <p:nvPr/>
        </p:nvGrpSpPr>
        <p:grpSpPr>
          <a:xfrm>
            <a:off x="2827932" y="4377291"/>
            <a:ext cx="1578709" cy="400110"/>
            <a:chOff x="1532480" y="2921428"/>
            <a:chExt cx="917147" cy="355992"/>
          </a:xfrm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851DAA26-CF3C-1242-8190-ADD7935C740C}"/>
                </a:ext>
              </a:extLst>
            </p:cNvPr>
            <p:cNvSpPr/>
            <p:nvPr/>
          </p:nvSpPr>
          <p:spPr>
            <a:xfrm>
              <a:off x="1532480" y="2966630"/>
              <a:ext cx="917147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218A2AF-BA6A-4E4F-8D3C-672FC63DF84C}"/>
                </a:ext>
              </a:extLst>
            </p:cNvPr>
            <p:cNvSpPr txBox="1"/>
            <p:nvPr/>
          </p:nvSpPr>
          <p:spPr>
            <a:xfrm>
              <a:off x="1614325" y="2921428"/>
              <a:ext cx="599918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0F402A10-6FD0-9B4F-86F7-F806A641DFED}"/>
              </a:ext>
            </a:extLst>
          </p:cNvPr>
          <p:cNvSpPr txBox="1"/>
          <p:nvPr/>
        </p:nvSpPr>
        <p:spPr>
          <a:xfrm>
            <a:off x="1303853" y="2947357"/>
            <a:ext cx="100860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3.5 Gbps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E976E4C8-80B6-C24A-8A1A-03271253CE6C}"/>
              </a:ext>
            </a:extLst>
          </p:cNvPr>
          <p:cNvSpPr txBox="1"/>
          <p:nvPr/>
        </p:nvSpPr>
        <p:spPr>
          <a:xfrm>
            <a:off x="1291168" y="3433503"/>
            <a:ext cx="111921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600 Mbps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4385C9E-ED62-4D48-8D01-B6C7481DAF80}"/>
              </a:ext>
            </a:extLst>
          </p:cNvPr>
          <p:cNvSpPr txBox="1"/>
          <p:nvPr/>
        </p:nvSpPr>
        <p:spPr>
          <a:xfrm>
            <a:off x="1265819" y="4077973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54 Mbps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F4E39943-F576-C041-8A66-0E93476330F1}"/>
              </a:ext>
            </a:extLst>
          </p:cNvPr>
          <p:cNvSpPr txBox="1"/>
          <p:nvPr/>
        </p:nvSpPr>
        <p:spPr>
          <a:xfrm>
            <a:off x="1265819" y="4380813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 Mbps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7F24FD35-187D-1D46-AC2A-2A1CA8FCACEB}"/>
              </a:ext>
            </a:extLst>
          </p:cNvPr>
          <p:cNvGrpSpPr/>
          <p:nvPr/>
        </p:nvGrpSpPr>
        <p:grpSpPr>
          <a:xfrm>
            <a:off x="2816146" y="4727041"/>
            <a:ext cx="1231538" cy="400110"/>
            <a:chOff x="1521586" y="2918342"/>
            <a:chExt cx="1138679" cy="355992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AF3C8963-1507-954C-B253-1DB41D77D268}"/>
                </a:ext>
              </a:extLst>
            </p:cNvPr>
            <p:cNvSpPr/>
            <p:nvPr/>
          </p:nvSpPr>
          <p:spPr>
            <a:xfrm>
              <a:off x="1532480" y="2966630"/>
              <a:ext cx="1127785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7ECE36E8-A989-4A4A-A0BB-FEF4B0CE313E}"/>
                </a:ext>
              </a:extLst>
            </p:cNvPr>
            <p:cNvSpPr txBox="1"/>
            <p:nvPr/>
          </p:nvSpPr>
          <p:spPr>
            <a:xfrm>
              <a:off x="1521586" y="2918342"/>
              <a:ext cx="1131169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Bluetooth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760BB77-C23E-ED44-91B8-05A2342BE33C}"/>
              </a:ext>
            </a:extLst>
          </p:cNvPr>
          <p:cNvGrpSpPr/>
          <p:nvPr/>
        </p:nvGrpSpPr>
        <p:grpSpPr>
          <a:xfrm>
            <a:off x="2840692" y="1990874"/>
            <a:ext cx="2488414" cy="400110"/>
            <a:chOff x="1532480" y="2933848"/>
            <a:chExt cx="1331008" cy="344437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DFD30A0-5943-CE43-B324-8106D6695244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79B3F892-6627-9640-B085-BE9EE6603AD8}"/>
                </a:ext>
              </a:extLst>
            </p:cNvPr>
            <p:cNvSpPr txBox="1"/>
            <p:nvPr/>
          </p:nvSpPr>
          <p:spPr>
            <a:xfrm>
              <a:off x="1839189" y="2933848"/>
              <a:ext cx="605508" cy="344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7" name="TextBox 346">
            <a:extLst>
              <a:ext uri="{FF2B5EF4-FFF2-40B4-BE49-F238E27FC236}">
                <a16:creationId xmlns:a16="http://schemas.microsoft.com/office/drawing/2014/main" id="{33E0151E-8CE8-2A41-8B51-C9664BC622E3}"/>
              </a:ext>
            </a:extLst>
          </p:cNvPr>
          <p:cNvSpPr txBox="1"/>
          <p:nvPr/>
        </p:nvSpPr>
        <p:spPr>
          <a:xfrm>
            <a:off x="1317677" y="1990877"/>
            <a:ext cx="9509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 Gbps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768B9DED-7771-2345-AC0E-BA3248DE4DA0}"/>
              </a:ext>
            </a:extLst>
          </p:cNvPr>
          <p:cNvSpPr/>
          <p:nvPr/>
        </p:nvSpPr>
        <p:spPr>
          <a:xfrm>
            <a:off x="2840678" y="2348407"/>
            <a:ext cx="7045612" cy="280587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D739FFD6-58B0-544B-90D6-1F321AE925E0}"/>
              </a:ext>
            </a:extLst>
          </p:cNvPr>
          <p:cNvSpPr txBox="1"/>
          <p:nvPr/>
        </p:nvSpPr>
        <p:spPr>
          <a:xfrm>
            <a:off x="6658504" y="2297321"/>
            <a:ext cx="476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8265561-FD3C-2248-9DD2-282AE799A38D}"/>
              </a:ext>
            </a:extLst>
          </p:cNvPr>
          <p:cNvSpPr txBox="1"/>
          <p:nvPr/>
        </p:nvSpPr>
        <p:spPr>
          <a:xfrm>
            <a:off x="1311995" y="230146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Gbps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48EB939-C446-B14F-956B-444135D753F7}"/>
              </a:ext>
            </a:extLst>
          </p:cNvPr>
          <p:cNvSpPr txBox="1"/>
          <p:nvPr/>
        </p:nvSpPr>
        <p:spPr>
          <a:xfrm>
            <a:off x="6112771" y="316213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802.11 af,ah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18B62895-3CCA-A64D-82D9-14F8140CC733}"/>
              </a:ext>
            </a:extLst>
          </p:cNvPr>
          <p:cNvCxnSpPr/>
          <p:nvPr/>
        </p:nvCxnSpPr>
        <p:spPr>
          <a:xfrm flipH="1">
            <a:off x="6745831" y="3458924"/>
            <a:ext cx="2" cy="1806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B395DFEF-C276-7E49-A8E3-052287931078}"/>
              </a:ext>
            </a:extLst>
          </p:cNvPr>
          <p:cNvCxnSpPr/>
          <p:nvPr/>
        </p:nvCxnSpPr>
        <p:spPr>
          <a:xfrm flipV="1">
            <a:off x="2822750" y="1878388"/>
            <a:ext cx="0" cy="323055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94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5" name="Oval 5">
            <a:extLst>
              <a:ext uri="{FF2B5EF4-FFF2-40B4-BE49-F238E27FC236}">
                <a16:creationId xmlns:a16="http://schemas.microsoft.com/office/drawing/2014/main" id="{6FD887B1-36B7-C042-AF16-EC543F193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6" name="Oval 11">
            <a:extLst>
              <a:ext uri="{FF2B5EF4-FFF2-40B4-BE49-F238E27FC236}">
                <a16:creationId xmlns:a16="http://schemas.microsoft.com/office/drawing/2014/main" id="{E4A6400A-EFEA-6943-B38A-9D6A4B5A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7" name="Line 22">
            <a:extLst>
              <a:ext uri="{FF2B5EF4-FFF2-40B4-BE49-F238E27FC236}">
                <a16:creationId xmlns:a16="http://schemas.microsoft.com/office/drawing/2014/main" id="{7B958348-F69B-0945-B7D1-5D0DD9A35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val 23">
            <a:extLst>
              <a:ext uri="{FF2B5EF4-FFF2-40B4-BE49-F238E27FC236}">
                <a16:creationId xmlns:a16="http://schemas.microsoft.com/office/drawing/2014/main" id="{6DC7CEC3-9E37-6C43-B01A-57E7BFF1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9" name="Oval 38">
            <a:extLst>
              <a:ext uri="{FF2B5EF4-FFF2-40B4-BE49-F238E27FC236}">
                <a16:creationId xmlns:a16="http://schemas.microsoft.com/office/drawing/2014/main" id="{D2BE75E6-7844-934E-960A-D867D9A23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0" name="Line 59">
            <a:extLst>
              <a:ext uri="{FF2B5EF4-FFF2-40B4-BE49-F238E27FC236}">
                <a16:creationId xmlns:a16="http://schemas.microsoft.com/office/drawing/2014/main" id="{09A1ED68-4C61-C547-B087-02636BAFB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DCF89B4B-F2C0-9B46-A017-74044CA88C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Line 61">
            <a:extLst>
              <a:ext uri="{FF2B5EF4-FFF2-40B4-BE49-F238E27FC236}">
                <a16:creationId xmlns:a16="http://schemas.microsoft.com/office/drawing/2014/main" id="{CB846523-0AE5-B44E-9CD4-A5780699DE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Line 62">
            <a:extLst>
              <a:ext uri="{FF2B5EF4-FFF2-40B4-BE49-F238E27FC236}">
                <a16:creationId xmlns:a16="http://schemas.microsoft.com/office/drawing/2014/main" id="{3D8D61FF-B178-A042-9F75-800F5BC23F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Line 64">
            <a:extLst>
              <a:ext uri="{FF2B5EF4-FFF2-40B4-BE49-F238E27FC236}">
                <a16:creationId xmlns:a16="http://schemas.microsoft.com/office/drawing/2014/main" id="{0E054FAC-6E60-6F42-9532-E4FBA10A89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5" name="Group 356">
            <a:extLst>
              <a:ext uri="{FF2B5EF4-FFF2-40B4-BE49-F238E27FC236}">
                <a16:creationId xmlns:a16="http://schemas.microsoft.com/office/drawing/2014/main" id="{33648B09-CC71-7244-88FB-21FDB43B141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36" name="Picture 354" descr="laptop_stylized_small">
              <a:extLst>
                <a:ext uri="{FF2B5EF4-FFF2-40B4-BE49-F238E27FC236}">
                  <a16:creationId xmlns:a16="http://schemas.microsoft.com/office/drawing/2014/main" id="{916388DC-DFC7-6644-A58A-7E3CE3A4F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55" descr="antenna_stylized">
              <a:extLst>
                <a:ext uri="{FF2B5EF4-FFF2-40B4-BE49-F238E27FC236}">
                  <a16:creationId xmlns:a16="http://schemas.microsoft.com/office/drawing/2014/main" id="{37884014-95FD-4041-8DD3-B67813446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Group 361">
            <a:extLst>
              <a:ext uri="{FF2B5EF4-FFF2-40B4-BE49-F238E27FC236}">
                <a16:creationId xmlns:a16="http://schemas.microsoft.com/office/drawing/2014/main" id="{F0D83CBC-A45C-DB46-B426-BC3CB27E561A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39" name="Picture 358" descr="access_point_stylized_small">
              <a:extLst>
                <a:ext uri="{FF2B5EF4-FFF2-40B4-BE49-F238E27FC236}">
                  <a16:creationId xmlns:a16="http://schemas.microsoft.com/office/drawing/2014/main" id="{5FE77BF3-1EFB-E041-BAC1-94C95522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360" descr="antenna_radiation_stylized">
              <a:extLst>
                <a:ext uri="{FF2B5EF4-FFF2-40B4-BE49-F238E27FC236}">
                  <a16:creationId xmlns:a16="http://schemas.microsoft.com/office/drawing/2014/main" id="{ED27BB04-ED6E-0D4B-8FE8-C96C4F7B9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">
            <a:extLst>
              <a:ext uri="{FF2B5EF4-FFF2-40B4-BE49-F238E27FC236}">
                <a16:creationId xmlns:a16="http://schemas.microsoft.com/office/drawing/2014/main" id="{F8EB07E3-DFC0-A445-A33D-75C2AD0A9EF8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42" name="Group 398">
              <a:extLst>
                <a:ext uri="{FF2B5EF4-FFF2-40B4-BE49-F238E27FC236}">
                  <a16:creationId xmlns:a16="http://schemas.microsoft.com/office/drawing/2014/main" id="{B220ABB4-ABAB-CE46-BE7A-ED482AEAA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44" name="Line 270">
                <a:extLst>
                  <a:ext uri="{FF2B5EF4-FFF2-40B4-BE49-F238E27FC236}">
                    <a16:creationId xmlns:a16="http://schemas.microsoft.com/office/drawing/2014/main" id="{EB3D1AFB-9917-EB40-AEBE-C975E63F2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1">
                <a:extLst>
                  <a:ext uri="{FF2B5EF4-FFF2-40B4-BE49-F238E27FC236}">
                    <a16:creationId xmlns:a16="http://schemas.microsoft.com/office/drawing/2014/main" id="{E08FC51C-048E-3E4D-9A0F-1FD8F96EB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2">
                <a:extLst>
                  <a:ext uri="{FF2B5EF4-FFF2-40B4-BE49-F238E27FC236}">
                    <a16:creationId xmlns:a16="http://schemas.microsoft.com/office/drawing/2014/main" id="{F60BFC20-FF60-2749-A1D5-607289DB4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3">
                <a:extLst>
                  <a:ext uri="{FF2B5EF4-FFF2-40B4-BE49-F238E27FC236}">
                    <a16:creationId xmlns:a16="http://schemas.microsoft.com/office/drawing/2014/main" id="{512627BE-7F4B-E642-8B83-2CFC68BC4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4E8A0C01-D6A7-1F42-A4A2-1DC6B281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75">
                <a:extLst>
                  <a:ext uri="{FF2B5EF4-FFF2-40B4-BE49-F238E27FC236}">
                    <a16:creationId xmlns:a16="http://schemas.microsoft.com/office/drawing/2014/main" id="{7438FAEA-A6F2-A246-8105-F54EDDC70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76">
                <a:extLst>
                  <a:ext uri="{FF2B5EF4-FFF2-40B4-BE49-F238E27FC236}">
                    <a16:creationId xmlns:a16="http://schemas.microsoft.com/office/drawing/2014/main" id="{E69B15B3-9399-E041-878F-938173CDF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77">
                <a:extLst>
                  <a:ext uri="{FF2B5EF4-FFF2-40B4-BE49-F238E27FC236}">
                    <a16:creationId xmlns:a16="http://schemas.microsoft.com/office/drawing/2014/main" id="{1E4874DA-7ED7-874D-B991-AABE14689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78">
                <a:extLst>
                  <a:ext uri="{FF2B5EF4-FFF2-40B4-BE49-F238E27FC236}">
                    <a16:creationId xmlns:a16="http://schemas.microsoft.com/office/drawing/2014/main" id="{6D14A8CC-9625-344D-A6EB-3F17469C4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79">
                <a:extLst>
                  <a:ext uri="{FF2B5EF4-FFF2-40B4-BE49-F238E27FC236}">
                    <a16:creationId xmlns:a16="http://schemas.microsoft.com/office/drawing/2014/main" id="{F87A61CD-1278-5C40-A7DA-1D6151D5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4" name="Line 280">
                <a:extLst>
                  <a:ext uri="{FF2B5EF4-FFF2-40B4-BE49-F238E27FC236}">
                    <a16:creationId xmlns:a16="http://schemas.microsoft.com/office/drawing/2014/main" id="{C0E5602D-DC2C-1843-8D4A-58D3A1ED1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5" name="Line 281">
                <a:extLst>
                  <a:ext uri="{FF2B5EF4-FFF2-40B4-BE49-F238E27FC236}">
                    <a16:creationId xmlns:a16="http://schemas.microsoft.com/office/drawing/2014/main" id="{DD5E8B9D-A9BC-9746-BBCA-405945A54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6" name="Line 282">
                <a:extLst>
                  <a:ext uri="{FF2B5EF4-FFF2-40B4-BE49-F238E27FC236}">
                    <a16:creationId xmlns:a16="http://schemas.microsoft.com/office/drawing/2014/main" id="{19AF81E9-349A-9344-8D71-5F08AE6BF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Line 283">
                <a:extLst>
                  <a:ext uri="{FF2B5EF4-FFF2-40B4-BE49-F238E27FC236}">
                    <a16:creationId xmlns:a16="http://schemas.microsoft.com/office/drawing/2014/main" id="{84FD3D45-465C-2A4D-8826-8073E7679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Line 284">
                <a:extLst>
                  <a:ext uri="{FF2B5EF4-FFF2-40B4-BE49-F238E27FC236}">
                    <a16:creationId xmlns:a16="http://schemas.microsoft.com/office/drawing/2014/main" id="{236149EB-A521-C54B-978B-B2F3D2A80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3" name="Picture 399" descr="cell_tower_radiation copy">
              <a:extLst>
                <a:ext uri="{FF2B5EF4-FFF2-40B4-BE49-F238E27FC236}">
                  <a16:creationId xmlns:a16="http://schemas.microsoft.com/office/drawing/2014/main" id="{15477466-B0BB-D045-8469-CE320C8C1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9" name="Group 403">
            <a:extLst>
              <a:ext uri="{FF2B5EF4-FFF2-40B4-BE49-F238E27FC236}">
                <a16:creationId xmlns:a16="http://schemas.microsoft.com/office/drawing/2014/main" id="{7E28037A-7EFC-0B46-95B9-4678DDAA8EC2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60" name="Picture 364" descr="iphone_stylized_small">
              <a:extLst>
                <a:ext uri="{FF2B5EF4-FFF2-40B4-BE49-F238E27FC236}">
                  <a16:creationId xmlns:a16="http://schemas.microsoft.com/office/drawing/2014/main" id="{C84FCFF4-A725-4549-A2E6-AB7B6D19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402" descr="antenna_radiation_stylized">
              <a:extLst>
                <a:ext uri="{FF2B5EF4-FFF2-40B4-BE49-F238E27FC236}">
                  <a16:creationId xmlns:a16="http://schemas.microsoft.com/office/drawing/2014/main" id="{E54086FD-B992-B84A-9956-901A6D564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00">
            <a:extLst>
              <a:ext uri="{FF2B5EF4-FFF2-40B4-BE49-F238E27FC236}">
                <a16:creationId xmlns:a16="http://schemas.microsoft.com/office/drawing/2014/main" id="{E7C998EB-2394-544D-80BB-533A98F699A4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63" name="Group 398">
              <a:extLst>
                <a:ext uri="{FF2B5EF4-FFF2-40B4-BE49-F238E27FC236}">
                  <a16:creationId xmlns:a16="http://schemas.microsoft.com/office/drawing/2014/main" id="{4BA56D45-414C-BE4C-9A22-F243E7D16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5" name="Line 270">
                <a:extLst>
                  <a:ext uri="{FF2B5EF4-FFF2-40B4-BE49-F238E27FC236}">
                    <a16:creationId xmlns:a16="http://schemas.microsoft.com/office/drawing/2014/main" id="{C419645E-7341-1E42-A987-8906510D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1">
                <a:extLst>
                  <a:ext uri="{FF2B5EF4-FFF2-40B4-BE49-F238E27FC236}">
                    <a16:creationId xmlns:a16="http://schemas.microsoft.com/office/drawing/2014/main" id="{E3413CC8-503E-F54F-9020-EA30E1FB6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2">
                <a:extLst>
                  <a:ext uri="{FF2B5EF4-FFF2-40B4-BE49-F238E27FC236}">
                    <a16:creationId xmlns:a16="http://schemas.microsoft.com/office/drawing/2014/main" id="{32BE2CA0-4934-C548-8F71-8643317D6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3">
                <a:extLst>
                  <a:ext uri="{FF2B5EF4-FFF2-40B4-BE49-F238E27FC236}">
                    <a16:creationId xmlns:a16="http://schemas.microsoft.com/office/drawing/2014/main" id="{0F568FA7-5D04-F249-88F8-D9BF4BB14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4">
                <a:extLst>
                  <a:ext uri="{FF2B5EF4-FFF2-40B4-BE49-F238E27FC236}">
                    <a16:creationId xmlns:a16="http://schemas.microsoft.com/office/drawing/2014/main" id="{FC33DD3A-B462-0C49-9211-16445A418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5">
                <a:extLst>
                  <a:ext uri="{FF2B5EF4-FFF2-40B4-BE49-F238E27FC236}">
                    <a16:creationId xmlns:a16="http://schemas.microsoft.com/office/drawing/2014/main" id="{A27E10EF-E77C-324E-ABE5-7D9D36FAF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6">
                <a:extLst>
                  <a:ext uri="{FF2B5EF4-FFF2-40B4-BE49-F238E27FC236}">
                    <a16:creationId xmlns:a16="http://schemas.microsoft.com/office/drawing/2014/main" id="{38A6549E-F28B-E548-A11B-F2688FE02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7">
                <a:extLst>
                  <a:ext uri="{FF2B5EF4-FFF2-40B4-BE49-F238E27FC236}">
                    <a16:creationId xmlns:a16="http://schemas.microsoft.com/office/drawing/2014/main" id="{CF1EC650-3BA3-404C-9765-2B632619E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8">
                <a:extLst>
                  <a:ext uri="{FF2B5EF4-FFF2-40B4-BE49-F238E27FC236}">
                    <a16:creationId xmlns:a16="http://schemas.microsoft.com/office/drawing/2014/main" id="{633808AB-AED9-EF48-97E4-4DF625A9D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9">
                <a:extLst>
                  <a:ext uri="{FF2B5EF4-FFF2-40B4-BE49-F238E27FC236}">
                    <a16:creationId xmlns:a16="http://schemas.microsoft.com/office/drawing/2014/main" id="{F8580CEE-7A5C-7048-9921-68FF09DF0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80">
                <a:extLst>
                  <a:ext uri="{FF2B5EF4-FFF2-40B4-BE49-F238E27FC236}">
                    <a16:creationId xmlns:a16="http://schemas.microsoft.com/office/drawing/2014/main" id="{00996F04-1F8B-CC4D-B37A-210D0A122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1">
                <a:extLst>
                  <a:ext uri="{FF2B5EF4-FFF2-40B4-BE49-F238E27FC236}">
                    <a16:creationId xmlns:a16="http://schemas.microsoft.com/office/drawing/2014/main" id="{F19E527D-6BF3-CC47-875A-C4D2C88E8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2">
                <a:extLst>
                  <a:ext uri="{FF2B5EF4-FFF2-40B4-BE49-F238E27FC236}">
                    <a16:creationId xmlns:a16="http://schemas.microsoft.com/office/drawing/2014/main" id="{18E888AA-D35B-AE4C-90FA-C2A7AF933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3">
                <a:extLst>
                  <a:ext uri="{FF2B5EF4-FFF2-40B4-BE49-F238E27FC236}">
                    <a16:creationId xmlns:a16="http://schemas.microsoft.com/office/drawing/2014/main" id="{B8D4E8F1-7790-4D40-A0EB-41F3ADEA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4">
                <a:extLst>
                  <a:ext uri="{FF2B5EF4-FFF2-40B4-BE49-F238E27FC236}">
                    <a16:creationId xmlns:a16="http://schemas.microsoft.com/office/drawing/2014/main" id="{D429B434-2C40-F74E-8CAE-0FC7B5346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4" name="Picture 399" descr="cell_tower_radiation copy">
              <a:extLst>
                <a:ext uri="{FF2B5EF4-FFF2-40B4-BE49-F238E27FC236}">
                  <a16:creationId xmlns:a16="http://schemas.microsoft.com/office/drawing/2014/main" id="{A9CD3D46-2E69-B845-B173-09090C1C4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Group 356">
            <a:extLst>
              <a:ext uri="{FF2B5EF4-FFF2-40B4-BE49-F238E27FC236}">
                <a16:creationId xmlns:a16="http://schemas.microsoft.com/office/drawing/2014/main" id="{8FC9C87C-2193-FD4F-BA1A-A7FDAA554282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81" name="Picture 354" descr="laptop_stylized_small">
              <a:extLst>
                <a:ext uri="{FF2B5EF4-FFF2-40B4-BE49-F238E27FC236}">
                  <a16:creationId xmlns:a16="http://schemas.microsoft.com/office/drawing/2014/main" id="{21BC2357-8DAB-214A-992E-C0220012B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355" descr="antenna_stylized">
              <a:extLst>
                <a:ext uri="{FF2B5EF4-FFF2-40B4-BE49-F238E27FC236}">
                  <a16:creationId xmlns:a16="http://schemas.microsoft.com/office/drawing/2014/main" id="{FD2019DB-E154-D74C-9D01-E47FB8140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3" name="Group 356">
            <a:extLst>
              <a:ext uri="{FF2B5EF4-FFF2-40B4-BE49-F238E27FC236}">
                <a16:creationId xmlns:a16="http://schemas.microsoft.com/office/drawing/2014/main" id="{72BBF72D-947D-B841-83D8-A2FA489C0CFA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84" name="Picture 354" descr="laptop_stylized_small">
              <a:extLst>
                <a:ext uri="{FF2B5EF4-FFF2-40B4-BE49-F238E27FC236}">
                  <a16:creationId xmlns:a16="http://schemas.microsoft.com/office/drawing/2014/main" id="{836F4D94-BCDF-3542-A343-115E952ED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355" descr="antenna_stylized">
              <a:extLst>
                <a:ext uri="{FF2B5EF4-FFF2-40B4-BE49-F238E27FC236}">
                  <a16:creationId xmlns:a16="http://schemas.microsoft.com/office/drawing/2014/main" id="{B4D8151E-705C-EE40-B724-E0B69FCF0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6" name="Group 356">
            <a:extLst>
              <a:ext uri="{FF2B5EF4-FFF2-40B4-BE49-F238E27FC236}">
                <a16:creationId xmlns:a16="http://schemas.microsoft.com/office/drawing/2014/main" id="{90CF8AA6-D241-564C-A835-C42E9A50FB94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187" name="Picture 354" descr="laptop_stylized_small">
              <a:extLst>
                <a:ext uri="{FF2B5EF4-FFF2-40B4-BE49-F238E27FC236}">
                  <a16:creationId xmlns:a16="http://schemas.microsoft.com/office/drawing/2014/main" id="{EA37CFAF-38EB-2545-8F20-380411EFB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355" descr="antenna_stylized">
              <a:extLst>
                <a:ext uri="{FF2B5EF4-FFF2-40B4-BE49-F238E27FC236}">
                  <a16:creationId xmlns:a16="http://schemas.microsoft.com/office/drawing/2014/main" id="{79DFDD41-1102-684C-B91C-88ADEBF38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Group 403">
            <a:extLst>
              <a:ext uri="{FF2B5EF4-FFF2-40B4-BE49-F238E27FC236}">
                <a16:creationId xmlns:a16="http://schemas.microsoft.com/office/drawing/2014/main" id="{3D48FC39-032B-A342-BFD0-33CBD6CB3A7F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190" name="Picture 364" descr="iphone_stylized_small">
              <a:extLst>
                <a:ext uri="{FF2B5EF4-FFF2-40B4-BE49-F238E27FC236}">
                  <a16:creationId xmlns:a16="http://schemas.microsoft.com/office/drawing/2014/main" id="{D28B1A7C-E2CC-BE4F-8868-8685B0438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402" descr="antenna_radiation_stylized">
              <a:extLst>
                <a:ext uri="{FF2B5EF4-FFF2-40B4-BE49-F238E27FC236}">
                  <a16:creationId xmlns:a16="http://schemas.microsoft.com/office/drawing/2014/main" id="{5BB3FE4E-87C2-8246-82D8-D49345DCD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2" name="Group 403">
            <a:extLst>
              <a:ext uri="{FF2B5EF4-FFF2-40B4-BE49-F238E27FC236}">
                <a16:creationId xmlns:a16="http://schemas.microsoft.com/office/drawing/2014/main" id="{86FB4197-A7C7-2C4B-87E5-4528376C50B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193" name="Picture 364" descr="iphone_stylized_small">
              <a:extLst>
                <a:ext uri="{FF2B5EF4-FFF2-40B4-BE49-F238E27FC236}">
                  <a16:creationId xmlns:a16="http://schemas.microsoft.com/office/drawing/2014/main" id="{0C0CDB8A-DE3D-5F4A-A881-49C3DC05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02" descr="antenna_radiation_stylized">
              <a:extLst>
                <a:ext uri="{FF2B5EF4-FFF2-40B4-BE49-F238E27FC236}">
                  <a16:creationId xmlns:a16="http://schemas.microsoft.com/office/drawing/2014/main" id="{FBB79140-E464-FA4E-BC03-E9D77416B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Group 356">
            <a:extLst>
              <a:ext uri="{FF2B5EF4-FFF2-40B4-BE49-F238E27FC236}">
                <a16:creationId xmlns:a16="http://schemas.microsoft.com/office/drawing/2014/main" id="{814B233D-4B4F-8340-BCC6-0250B96E73AE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196" name="Picture 354" descr="laptop_stylized_small">
              <a:extLst>
                <a:ext uri="{FF2B5EF4-FFF2-40B4-BE49-F238E27FC236}">
                  <a16:creationId xmlns:a16="http://schemas.microsoft.com/office/drawing/2014/main" id="{EC5C806D-D5CA-5A4B-958A-3D3885D63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355" descr="antenna_stylized">
              <a:extLst>
                <a:ext uri="{FF2B5EF4-FFF2-40B4-BE49-F238E27FC236}">
                  <a16:creationId xmlns:a16="http://schemas.microsoft.com/office/drawing/2014/main" id="{22DE5A99-B75E-E846-A9CA-B5A4A8A08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8" name="Group 356">
            <a:extLst>
              <a:ext uri="{FF2B5EF4-FFF2-40B4-BE49-F238E27FC236}">
                <a16:creationId xmlns:a16="http://schemas.microsoft.com/office/drawing/2014/main" id="{44A62913-19C4-CF45-A43E-AF4966B1C6B9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199" name="Picture 354" descr="laptop_stylized_small">
              <a:extLst>
                <a:ext uri="{FF2B5EF4-FFF2-40B4-BE49-F238E27FC236}">
                  <a16:creationId xmlns:a16="http://schemas.microsoft.com/office/drawing/2014/main" id="{2C6FC57A-B2AA-024C-AA50-833F87F56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355" descr="antenna_stylized">
              <a:extLst>
                <a:ext uri="{FF2B5EF4-FFF2-40B4-BE49-F238E27FC236}">
                  <a16:creationId xmlns:a16="http://schemas.microsoft.com/office/drawing/2014/main" id="{A7408C9B-0424-4D46-A3CB-20DA2F965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1" name="Group 403">
            <a:extLst>
              <a:ext uri="{FF2B5EF4-FFF2-40B4-BE49-F238E27FC236}">
                <a16:creationId xmlns:a16="http://schemas.microsoft.com/office/drawing/2014/main" id="{8BF4494C-B45F-EA42-8D3E-0E8E92701DEB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02" name="Picture 364" descr="iphone_stylized_small">
              <a:extLst>
                <a:ext uri="{FF2B5EF4-FFF2-40B4-BE49-F238E27FC236}">
                  <a16:creationId xmlns:a16="http://schemas.microsoft.com/office/drawing/2014/main" id="{F9290FEC-F0ED-A746-9BCA-11DE56BF8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402" descr="antenna_radiation_stylized">
              <a:extLst>
                <a:ext uri="{FF2B5EF4-FFF2-40B4-BE49-F238E27FC236}">
                  <a16:creationId xmlns:a16="http://schemas.microsoft.com/office/drawing/2014/main" id="{7F0B6E3C-FE7C-8244-BFE5-BB2FF84C8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Group 142">
            <a:extLst>
              <a:ext uri="{FF2B5EF4-FFF2-40B4-BE49-F238E27FC236}">
                <a16:creationId xmlns:a16="http://schemas.microsoft.com/office/drawing/2014/main" id="{05787F7C-D6F9-5148-A1C8-AE0EF1035320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05" name="Group 398">
              <a:extLst>
                <a:ext uri="{FF2B5EF4-FFF2-40B4-BE49-F238E27FC236}">
                  <a16:creationId xmlns:a16="http://schemas.microsoft.com/office/drawing/2014/main" id="{DEF19A22-8F91-6842-8109-AEB66C6A5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07" name="Line 270">
                <a:extLst>
                  <a:ext uri="{FF2B5EF4-FFF2-40B4-BE49-F238E27FC236}">
                    <a16:creationId xmlns:a16="http://schemas.microsoft.com/office/drawing/2014/main" id="{E417E1DB-608C-9848-9F0A-5122753DA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8" name="Line 271">
                <a:extLst>
                  <a:ext uri="{FF2B5EF4-FFF2-40B4-BE49-F238E27FC236}">
                    <a16:creationId xmlns:a16="http://schemas.microsoft.com/office/drawing/2014/main" id="{3B2D533F-D1A2-B24B-A569-AA613E92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Line 272">
                <a:extLst>
                  <a:ext uri="{FF2B5EF4-FFF2-40B4-BE49-F238E27FC236}">
                    <a16:creationId xmlns:a16="http://schemas.microsoft.com/office/drawing/2014/main" id="{F887C580-CEC3-4746-B37A-5E728888A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273">
                <a:extLst>
                  <a:ext uri="{FF2B5EF4-FFF2-40B4-BE49-F238E27FC236}">
                    <a16:creationId xmlns:a16="http://schemas.microsoft.com/office/drawing/2014/main" id="{5069F6B6-EC0B-9443-B3DF-EC160AF3C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274">
                <a:extLst>
                  <a:ext uri="{FF2B5EF4-FFF2-40B4-BE49-F238E27FC236}">
                    <a16:creationId xmlns:a16="http://schemas.microsoft.com/office/drawing/2014/main" id="{148C5F81-3D28-1B46-BC25-8FFB6E9BB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275">
                <a:extLst>
                  <a:ext uri="{FF2B5EF4-FFF2-40B4-BE49-F238E27FC236}">
                    <a16:creationId xmlns:a16="http://schemas.microsoft.com/office/drawing/2014/main" id="{E994C03E-7A8C-7649-B94A-FFE6213CF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276">
                <a:extLst>
                  <a:ext uri="{FF2B5EF4-FFF2-40B4-BE49-F238E27FC236}">
                    <a16:creationId xmlns:a16="http://schemas.microsoft.com/office/drawing/2014/main" id="{3D5CC52A-81FD-E049-A4D9-6576D1FA6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4" name="Line 277">
                <a:extLst>
                  <a:ext uri="{FF2B5EF4-FFF2-40B4-BE49-F238E27FC236}">
                    <a16:creationId xmlns:a16="http://schemas.microsoft.com/office/drawing/2014/main" id="{3ED01E6D-C154-C542-A593-1C66F0510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5" name="Line 278">
                <a:extLst>
                  <a:ext uri="{FF2B5EF4-FFF2-40B4-BE49-F238E27FC236}">
                    <a16:creationId xmlns:a16="http://schemas.microsoft.com/office/drawing/2014/main" id="{F83323B0-0B99-0747-B347-8742C2532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6" name="Line 279">
                <a:extLst>
                  <a:ext uri="{FF2B5EF4-FFF2-40B4-BE49-F238E27FC236}">
                    <a16:creationId xmlns:a16="http://schemas.microsoft.com/office/drawing/2014/main" id="{BC214760-2F6D-A54C-96DB-B2563CA35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7" name="Line 280">
                <a:extLst>
                  <a:ext uri="{FF2B5EF4-FFF2-40B4-BE49-F238E27FC236}">
                    <a16:creationId xmlns:a16="http://schemas.microsoft.com/office/drawing/2014/main" id="{A0160D0F-A86D-4241-B44D-6E98425F8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8" name="Line 281">
                <a:extLst>
                  <a:ext uri="{FF2B5EF4-FFF2-40B4-BE49-F238E27FC236}">
                    <a16:creationId xmlns:a16="http://schemas.microsoft.com/office/drawing/2014/main" id="{3ABDB358-8829-E54F-AB3F-14EB8832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9" name="Line 282">
                <a:extLst>
                  <a:ext uri="{FF2B5EF4-FFF2-40B4-BE49-F238E27FC236}">
                    <a16:creationId xmlns:a16="http://schemas.microsoft.com/office/drawing/2014/main" id="{030D6FBA-2C96-C74F-A538-CE828952D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0" name="Line 283">
                <a:extLst>
                  <a:ext uri="{FF2B5EF4-FFF2-40B4-BE49-F238E27FC236}">
                    <a16:creationId xmlns:a16="http://schemas.microsoft.com/office/drawing/2014/main" id="{444C9AF6-B194-1F4D-9498-4133CAD31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1" name="Line 284">
                <a:extLst>
                  <a:ext uri="{FF2B5EF4-FFF2-40B4-BE49-F238E27FC236}">
                    <a16:creationId xmlns:a16="http://schemas.microsoft.com/office/drawing/2014/main" id="{1007F074-DD2C-A041-8028-27935643F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06" name="Picture 399" descr="cell_tower_radiation copy">
              <a:extLst>
                <a:ext uri="{FF2B5EF4-FFF2-40B4-BE49-F238E27FC236}">
                  <a16:creationId xmlns:a16="http://schemas.microsoft.com/office/drawing/2014/main" id="{05BFEF5A-A9A7-8E49-BE1F-03DCB72C0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2" name="Group 356">
            <a:extLst>
              <a:ext uri="{FF2B5EF4-FFF2-40B4-BE49-F238E27FC236}">
                <a16:creationId xmlns:a16="http://schemas.microsoft.com/office/drawing/2014/main" id="{FE7D4943-DFC4-1049-B8CF-FEDA6FD746B2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23" name="Picture 354" descr="laptop_stylized_small">
              <a:extLst>
                <a:ext uri="{FF2B5EF4-FFF2-40B4-BE49-F238E27FC236}">
                  <a16:creationId xmlns:a16="http://schemas.microsoft.com/office/drawing/2014/main" id="{1B9DAB19-8344-BD4E-8CEC-E81794843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355" descr="antenna_stylized">
              <a:extLst>
                <a:ext uri="{FF2B5EF4-FFF2-40B4-BE49-F238E27FC236}">
                  <a16:creationId xmlns:a16="http://schemas.microsoft.com/office/drawing/2014/main" id="{EBC88AD6-BA3E-324A-A0BF-8DF9D89E1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" name="Group 356">
            <a:extLst>
              <a:ext uri="{FF2B5EF4-FFF2-40B4-BE49-F238E27FC236}">
                <a16:creationId xmlns:a16="http://schemas.microsoft.com/office/drawing/2014/main" id="{E2A474A7-8A71-AC43-9403-5CD64CFABC6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26" name="Picture 354" descr="laptop_stylized_small">
              <a:extLst>
                <a:ext uri="{FF2B5EF4-FFF2-40B4-BE49-F238E27FC236}">
                  <a16:creationId xmlns:a16="http://schemas.microsoft.com/office/drawing/2014/main" id="{F44CEA56-C9A6-9141-81A0-8DCC3E2F5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355" descr="antenna_stylized">
              <a:extLst>
                <a:ext uri="{FF2B5EF4-FFF2-40B4-BE49-F238E27FC236}">
                  <a16:creationId xmlns:a16="http://schemas.microsoft.com/office/drawing/2014/main" id="{0C57F82F-4D98-D54F-81F8-DA60E1261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8" name="Group 356">
            <a:extLst>
              <a:ext uri="{FF2B5EF4-FFF2-40B4-BE49-F238E27FC236}">
                <a16:creationId xmlns:a16="http://schemas.microsoft.com/office/drawing/2014/main" id="{07CEAB6C-C9D1-9A47-BAA4-4D786E6D429A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29" name="Picture 354" descr="laptop_stylized_small">
              <a:extLst>
                <a:ext uri="{FF2B5EF4-FFF2-40B4-BE49-F238E27FC236}">
                  <a16:creationId xmlns:a16="http://schemas.microsoft.com/office/drawing/2014/main" id="{66EB1CC5-C145-7141-AE88-FDE185E24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355" descr="antenna_stylized">
              <a:extLst>
                <a:ext uri="{FF2B5EF4-FFF2-40B4-BE49-F238E27FC236}">
                  <a16:creationId xmlns:a16="http://schemas.microsoft.com/office/drawing/2014/main" id="{CBA3A680-EE48-5C4A-B84E-4A1FCE548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Group 403">
            <a:extLst>
              <a:ext uri="{FF2B5EF4-FFF2-40B4-BE49-F238E27FC236}">
                <a16:creationId xmlns:a16="http://schemas.microsoft.com/office/drawing/2014/main" id="{E09A0004-7386-EF43-AE45-070A340FAD3F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32" name="Picture 364" descr="iphone_stylized_small">
              <a:extLst>
                <a:ext uri="{FF2B5EF4-FFF2-40B4-BE49-F238E27FC236}">
                  <a16:creationId xmlns:a16="http://schemas.microsoft.com/office/drawing/2014/main" id="{D04F1FE1-F105-E24F-BD11-05351E3FC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402" descr="antenna_radiation_stylized">
              <a:extLst>
                <a:ext uri="{FF2B5EF4-FFF2-40B4-BE49-F238E27FC236}">
                  <a16:creationId xmlns:a16="http://schemas.microsoft.com/office/drawing/2014/main" id="{8995403E-B75E-864E-A3AC-A8BADEA4F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" name="Group 356">
            <a:extLst>
              <a:ext uri="{FF2B5EF4-FFF2-40B4-BE49-F238E27FC236}">
                <a16:creationId xmlns:a16="http://schemas.microsoft.com/office/drawing/2014/main" id="{45D88A96-1BEF-AF40-9EF4-F653E8F6912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35" name="Picture 354" descr="laptop_stylized_small">
              <a:extLst>
                <a:ext uri="{FF2B5EF4-FFF2-40B4-BE49-F238E27FC236}">
                  <a16:creationId xmlns:a16="http://schemas.microsoft.com/office/drawing/2014/main" id="{5CA82CB5-E7B6-C445-B684-658BC5C33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" name="Picture 355" descr="antenna_stylized">
              <a:extLst>
                <a:ext uri="{FF2B5EF4-FFF2-40B4-BE49-F238E27FC236}">
                  <a16:creationId xmlns:a16="http://schemas.microsoft.com/office/drawing/2014/main" id="{75F9DB31-6339-494A-A074-B9A0B4516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" name="Group 403">
            <a:extLst>
              <a:ext uri="{FF2B5EF4-FFF2-40B4-BE49-F238E27FC236}">
                <a16:creationId xmlns:a16="http://schemas.microsoft.com/office/drawing/2014/main" id="{EF99A882-0F7D-1340-8F07-148A4616940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38" name="Picture 364" descr="iphone_stylized_small">
              <a:extLst>
                <a:ext uri="{FF2B5EF4-FFF2-40B4-BE49-F238E27FC236}">
                  <a16:creationId xmlns:a16="http://schemas.microsoft.com/office/drawing/2014/main" id="{8C6A6BBA-51E0-724F-AB7E-9DE15DF9F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402" descr="antenna_radiation_stylized">
              <a:extLst>
                <a:ext uri="{FF2B5EF4-FFF2-40B4-BE49-F238E27FC236}">
                  <a16:creationId xmlns:a16="http://schemas.microsoft.com/office/drawing/2014/main" id="{E51015F6-50FB-094B-BDF9-2FE77B033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0" name="Line 63">
            <a:extLst>
              <a:ext uri="{FF2B5EF4-FFF2-40B4-BE49-F238E27FC236}">
                <a16:creationId xmlns:a16="http://schemas.microsoft.com/office/drawing/2014/main" id="{CCB97428-BD70-4E49-A590-83AF71EA82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1" name="Line 34">
            <a:extLst>
              <a:ext uri="{FF2B5EF4-FFF2-40B4-BE49-F238E27FC236}">
                <a16:creationId xmlns:a16="http://schemas.microsoft.com/office/drawing/2014/main" id="{4FC66219-F808-FD4D-9B59-86F203C09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42" name="Group 6">
            <a:extLst>
              <a:ext uri="{FF2B5EF4-FFF2-40B4-BE49-F238E27FC236}">
                <a16:creationId xmlns:a16="http://schemas.microsoft.com/office/drawing/2014/main" id="{C361E706-F3A3-CF44-AE02-BA0595774CD9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393C90C1-E2F5-7E4D-9330-704828EC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8">
              <a:extLst>
                <a:ext uri="{FF2B5EF4-FFF2-40B4-BE49-F238E27FC236}">
                  <a16:creationId xmlns:a16="http://schemas.microsoft.com/office/drawing/2014/main" id="{91AB3FE3-6836-1F44-BEB7-C93EF507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2" name="Line 75">
            <a:extLst>
              <a:ext uri="{FF2B5EF4-FFF2-40B4-BE49-F238E27FC236}">
                <a16:creationId xmlns:a16="http://schemas.microsoft.com/office/drawing/2014/main" id="{A8073855-FFB7-4243-B73E-71BE7F0079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5500" y="3769102"/>
            <a:ext cx="1447800" cy="15240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5" name="Line 75">
            <a:extLst>
              <a:ext uri="{FF2B5EF4-FFF2-40B4-BE49-F238E27FC236}">
                <a16:creationId xmlns:a16="http://schemas.microsoft.com/office/drawing/2014/main" id="{5B9CA4A4-32DA-EE41-8D67-FD891F4206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097" y="3768025"/>
            <a:ext cx="1981202" cy="1447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89" name="Line 75">
            <a:extLst>
              <a:ext uri="{FF2B5EF4-FFF2-40B4-BE49-F238E27FC236}">
                <a16:creationId xmlns:a16="http://schemas.microsoft.com/office/drawing/2014/main" id="{E03537F9-DF3E-6243-BDEE-EB2475A342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6448" y="3764151"/>
            <a:ext cx="2959101" cy="14859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58" name="Rectangle 63">
            <a:extLst>
              <a:ext uri="{FF2B5EF4-FFF2-40B4-BE49-F238E27FC236}">
                <a16:creationId xmlns:a16="http://schemas.microsoft.com/office/drawing/2014/main" id="{2E264414-55C6-964D-A7A6-D994B443E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2" y="1582738"/>
            <a:ext cx="5462587" cy="21764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3" name="Rectangle 64">
            <a:extLst>
              <a:ext uri="{FF2B5EF4-FFF2-40B4-BE49-F238E27FC236}">
                <a16:creationId xmlns:a16="http://schemas.microsoft.com/office/drawing/2014/main" id="{9189415B-37F7-7B49-B670-15B4A38B8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1447800"/>
            <a:ext cx="3262312" cy="182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4" name="Rectangle 65">
            <a:extLst>
              <a:ext uri="{FF2B5EF4-FFF2-40B4-BE49-F238E27FC236}">
                <a16:creationId xmlns:a16="http://schemas.microsoft.com/office/drawing/2014/main" id="{5517F4DF-0905-2A4E-A645-CE0CFAEF6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699" y="1336675"/>
            <a:ext cx="5397501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infrastructure mode</a:t>
            </a: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base station connects mobiles into wired network</a:t>
            </a: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handoff: mobile changes base station providing connection into wired network</a:t>
            </a:r>
          </a:p>
        </p:txBody>
      </p:sp>
    </p:spTree>
    <p:extLst>
      <p:ext uri="{BB962C8B-B14F-4D97-AF65-F5344CB8AC3E}">
        <p14:creationId xmlns:p14="http://schemas.microsoft.com/office/powerpoint/2010/main" val="3806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Elements of a wireless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5" name="Rectangle 64">
            <a:extLst>
              <a:ext uri="{FF2B5EF4-FFF2-40B4-BE49-F238E27FC236}">
                <a16:creationId xmlns:a16="http://schemas.microsoft.com/office/drawing/2014/main" id="{DA9A657C-AC03-F04D-B9F7-9711F9776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2" y="1595439"/>
            <a:ext cx="5132387" cy="3294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6" name="Rectangle 240">
            <a:extLst>
              <a:ext uri="{FF2B5EF4-FFF2-40B4-BE49-F238E27FC236}">
                <a16:creationId xmlns:a16="http://schemas.microsoft.com/office/drawing/2014/main" id="{43C41177-25FF-8943-8D62-A29490067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447800"/>
            <a:ext cx="2184400" cy="31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8" name="Oval 209">
            <a:extLst>
              <a:ext uri="{FF2B5EF4-FFF2-40B4-BE49-F238E27FC236}">
                <a16:creationId xmlns:a16="http://schemas.microsoft.com/office/drawing/2014/main" id="{1EDC778A-AC7B-264A-B399-D6572D3F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0" y="1438275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52" name="Rectangle 66">
            <a:extLst>
              <a:ext uri="{FF2B5EF4-FFF2-40B4-BE49-F238E27FC236}">
                <a16:creationId xmlns:a16="http://schemas.microsoft.com/office/drawing/2014/main" id="{B30DAB90-2707-4C46-A737-D247EE3BF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1362075"/>
            <a:ext cx="4787900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ad hoc mode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+mn-cs"/>
              </a:rPr>
              <a:t>no base stations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+mn-cs"/>
              </a:rPr>
              <a:t>nodes can only transmit to other nodes within link coverage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+mn-cs"/>
              </a:rPr>
              <a:t>nodes organize themselves into a network: route among themselves</a:t>
            </a:r>
          </a:p>
        </p:txBody>
      </p:sp>
      <p:sp>
        <p:nvSpPr>
          <p:cNvPr id="254" name="Oval 138">
            <a:extLst>
              <a:ext uri="{FF2B5EF4-FFF2-40B4-BE49-F238E27FC236}">
                <a16:creationId xmlns:a16="http://schemas.microsoft.com/office/drawing/2014/main" id="{BD44C8B3-32AC-6B46-A7A9-6DD429734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25" y="274955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0" name="Oval 199">
            <a:extLst>
              <a:ext uri="{FF2B5EF4-FFF2-40B4-BE49-F238E27FC236}">
                <a16:creationId xmlns:a16="http://schemas.microsoft.com/office/drawing/2014/main" id="{2F8821B8-EFF5-6E4F-8654-F698AC810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75" y="445770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39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8" name="Oval 204">
            <a:extLst>
              <a:ext uri="{FF2B5EF4-FFF2-40B4-BE49-F238E27FC236}">
                <a16:creationId xmlns:a16="http://schemas.microsoft.com/office/drawing/2014/main" id="{1C4FE5F4-8165-D74B-BDA5-4D3EF9AD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2139950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73" name="Oval 113">
            <a:extLst>
              <a:ext uri="{FF2B5EF4-FFF2-40B4-BE49-F238E27FC236}">
                <a16:creationId xmlns:a16="http://schemas.microsoft.com/office/drawing/2014/main" id="{3778A1BA-9BF3-E345-86CF-21975A80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2474913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47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83" name="Group 356">
            <a:extLst>
              <a:ext uri="{FF2B5EF4-FFF2-40B4-BE49-F238E27FC236}">
                <a16:creationId xmlns:a16="http://schemas.microsoft.com/office/drawing/2014/main" id="{7DE2B05B-BBD1-534C-A7D3-09A4213CB831}"/>
              </a:ext>
            </a:extLst>
          </p:cNvPr>
          <p:cNvGrpSpPr>
            <a:grpSpLocks/>
          </p:cNvGrpSpPr>
          <p:nvPr/>
        </p:nvGrpSpPr>
        <p:grpSpPr bwMode="auto">
          <a:xfrm>
            <a:off x="2100263" y="1943100"/>
            <a:ext cx="465137" cy="481013"/>
            <a:chOff x="313" y="1497"/>
            <a:chExt cx="1152" cy="1014"/>
          </a:xfrm>
        </p:grpSpPr>
        <p:pic>
          <p:nvPicPr>
            <p:cNvPr id="284" name="Picture 354" descr="laptop_stylized_small">
              <a:extLst>
                <a:ext uri="{FF2B5EF4-FFF2-40B4-BE49-F238E27FC236}">
                  <a16:creationId xmlns:a16="http://schemas.microsoft.com/office/drawing/2014/main" id="{1E9A52B6-0C8C-4E47-BA11-C995B0909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355" descr="antenna_stylized">
              <a:extLst>
                <a:ext uri="{FF2B5EF4-FFF2-40B4-BE49-F238E27FC236}">
                  <a16:creationId xmlns:a16="http://schemas.microsoft.com/office/drawing/2014/main" id="{6040645B-733C-AE41-9620-6494BFEA4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7" name="Group 356">
            <a:extLst>
              <a:ext uri="{FF2B5EF4-FFF2-40B4-BE49-F238E27FC236}">
                <a16:creationId xmlns:a16="http://schemas.microsoft.com/office/drawing/2014/main" id="{F36C93BD-9BF3-3F4E-8CD4-55DBEB6A744D}"/>
              </a:ext>
            </a:extLst>
          </p:cNvPr>
          <p:cNvGrpSpPr>
            <a:grpSpLocks/>
          </p:cNvGrpSpPr>
          <p:nvPr/>
        </p:nvGrpSpPr>
        <p:grpSpPr bwMode="auto">
          <a:xfrm>
            <a:off x="3076575" y="5032375"/>
            <a:ext cx="463550" cy="479425"/>
            <a:chOff x="313" y="1497"/>
            <a:chExt cx="1152" cy="1014"/>
          </a:xfrm>
        </p:grpSpPr>
        <p:pic>
          <p:nvPicPr>
            <p:cNvPr id="288" name="Picture 354" descr="laptop_stylized_small">
              <a:extLst>
                <a:ext uri="{FF2B5EF4-FFF2-40B4-BE49-F238E27FC236}">
                  <a16:creationId xmlns:a16="http://schemas.microsoft.com/office/drawing/2014/main" id="{CC9FDE05-9B65-6F49-80C8-F46EE30BC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0" name="Picture 355" descr="antenna_stylized">
              <a:extLst>
                <a:ext uri="{FF2B5EF4-FFF2-40B4-BE49-F238E27FC236}">
                  <a16:creationId xmlns:a16="http://schemas.microsoft.com/office/drawing/2014/main" id="{0C0D98A3-8050-5940-87C7-BEDAAA54A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1" name="Group 356">
            <a:extLst>
              <a:ext uri="{FF2B5EF4-FFF2-40B4-BE49-F238E27FC236}">
                <a16:creationId xmlns:a16="http://schemas.microsoft.com/office/drawing/2014/main" id="{766DA1A5-A136-4F40-A6BE-E3DCECF417F7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3335338"/>
            <a:ext cx="465137" cy="481012"/>
            <a:chOff x="313" y="1497"/>
            <a:chExt cx="1152" cy="1014"/>
          </a:xfrm>
        </p:grpSpPr>
        <p:pic>
          <p:nvPicPr>
            <p:cNvPr id="292" name="Picture 354" descr="laptop_stylized_small">
              <a:extLst>
                <a:ext uri="{FF2B5EF4-FFF2-40B4-BE49-F238E27FC236}">
                  <a16:creationId xmlns:a16="http://schemas.microsoft.com/office/drawing/2014/main" id="{0FDFE9E9-D8C3-1A45-AEE0-A19C8A41F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355" descr="antenna_stylized">
              <a:extLst>
                <a:ext uri="{FF2B5EF4-FFF2-40B4-BE49-F238E27FC236}">
                  <a16:creationId xmlns:a16="http://schemas.microsoft.com/office/drawing/2014/main" id="{5C69B4A4-0272-B548-BE67-8A11CA471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4" name="Group 356">
            <a:extLst>
              <a:ext uri="{FF2B5EF4-FFF2-40B4-BE49-F238E27FC236}">
                <a16:creationId xmlns:a16="http://schemas.microsoft.com/office/drawing/2014/main" id="{821DDC33-9CB9-7543-A59D-E92EE0ED5696}"/>
              </a:ext>
            </a:extLst>
          </p:cNvPr>
          <p:cNvGrpSpPr>
            <a:grpSpLocks/>
          </p:cNvGrpSpPr>
          <p:nvPr/>
        </p:nvGrpSpPr>
        <p:grpSpPr bwMode="auto">
          <a:xfrm>
            <a:off x="2201863" y="2695575"/>
            <a:ext cx="465137" cy="479425"/>
            <a:chOff x="313" y="1497"/>
            <a:chExt cx="1152" cy="1014"/>
          </a:xfrm>
        </p:grpSpPr>
        <p:pic>
          <p:nvPicPr>
            <p:cNvPr id="295" name="Picture 354" descr="laptop_stylized_small">
              <a:extLst>
                <a:ext uri="{FF2B5EF4-FFF2-40B4-BE49-F238E27FC236}">
                  <a16:creationId xmlns:a16="http://schemas.microsoft.com/office/drawing/2014/main" id="{5EE72A75-8CB3-F94F-8BD7-11DAB3254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" name="Picture 355" descr="antenna_stylized">
              <a:extLst>
                <a:ext uri="{FF2B5EF4-FFF2-40B4-BE49-F238E27FC236}">
                  <a16:creationId xmlns:a16="http://schemas.microsoft.com/office/drawing/2014/main" id="{C14EC012-9D55-BE43-8D63-A7BA03F11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7" name="Group 356">
            <a:extLst>
              <a:ext uri="{FF2B5EF4-FFF2-40B4-BE49-F238E27FC236}">
                <a16:creationId xmlns:a16="http://schemas.microsoft.com/office/drawing/2014/main" id="{82E6E498-27DF-2145-967A-9862570F401A}"/>
              </a:ext>
            </a:extLst>
          </p:cNvPr>
          <p:cNvGrpSpPr>
            <a:grpSpLocks/>
          </p:cNvGrpSpPr>
          <p:nvPr/>
        </p:nvGrpSpPr>
        <p:grpSpPr bwMode="auto">
          <a:xfrm>
            <a:off x="2841625" y="3019425"/>
            <a:ext cx="465138" cy="481013"/>
            <a:chOff x="313" y="1497"/>
            <a:chExt cx="1152" cy="1014"/>
          </a:xfrm>
        </p:grpSpPr>
        <p:pic>
          <p:nvPicPr>
            <p:cNvPr id="298" name="Picture 354" descr="laptop_stylized_small">
              <a:extLst>
                <a:ext uri="{FF2B5EF4-FFF2-40B4-BE49-F238E27FC236}">
                  <a16:creationId xmlns:a16="http://schemas.microsoft.com/office/drawing/2014/main" id="{292769D9-F795-D44D-8184-87EA87FB7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9" name="Picture 355" descr="antenna_stylized">
              <a:extLst>
                <a:ext uri="{FF2B5EF4-FFF2-40B4-BE49-F238E27FC236}">
                  <a16:creationId xmlns:a16="http://schemas.microsoft.com/office/drawing/2014/main" id="{ECD800F7-6594-4541-8CB2-EE2D3340F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79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network taxonomy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E9C337A3-3F6C-6649-A8BB-4DEBE6EE8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1546225"/>
            <a:ext cx="16738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74801575-8E58-4A46-B572-E478431F0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565275"/>
            <a:ext cx="2181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91749A92-0633-0C45-B7EA-7B3C6FB29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316" y="2387600"/>
            <a:ext cx="218297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D4C42E79-CAEE-8948-AFA5-6E7FCDFCF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963" y="4057650"/>
            <a:ext cx="18987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no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E12DF38D-DF5A-EC4E-96EF-6F349268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2243138"/>
            <a:ext cx="302259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 base station (WiFi, cellular) which connects to  larger Internet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D8E79475-6576-1E43-9BA7-1EEFD95A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3854450"/>
            <a:ext cx="336550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 (Bluetooth, ad hoc nets)</a:t>
            </a:r>
          </a:p>
        </p:txBody>
      </p:sp>
      <p:sp>
        <p:nvSpPr>
          <p:cNvPr id="33" name="Text Box 16">
            <a:extLst>
              <a:ext uri="{FF2B5EF4-FFF2-40B4-BE49-F238E27FC236}">
                <a16:creationId xmlns:a16="http://schemas.microsoft.com/office/drawing/2014/main" id="{924FB8C5-34AC-E24B-8B7D-397CCD0CF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114" y="2247900"/>
            <a:ext cx="3826186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i="1" dirty="0">
                <a:latin typeface="+mn-lt"/>
                <a:cs typeface="+mn-cs"/>
              </a:rPr>
              <a:t>mesh net</a:t>
            </a:r>
          </a:p>
        </p:txBody>
      </p:sp>
      <p:sp>
        <p:nvSpPr>
          <p:cNvPr id="34" name="Text Box 17">
            <a:extLst>
              <a:ext uri="{FF2B5EF4-FFF2-40B4-BE49-F238E27FC236}">
                <a16:creationId xmlns:a16="http://schemas.microsoft.com/office/drawing/2014/main" id="{A50FC177-8B9B-B248-81C3-7A00A82FD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411" y="3856038"/>
            <a:ext cx="40046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 Internet. May have to relay to reach other  a given wireless node MANET, VANET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21335B3E-8162-0F4F-A86C-CBE3E11A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68450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" name="Line 21">
            <a:extLst>
              <a:ext uri="{FF2B5EF4-FFF2-40B4-BE49-F238E27FC236}">
                <a16:creationId xmlns:a16="http://schemas.microsoft.com/office/drawing/2014/main" id="{4010207F-2940-344B-A406-A02574FF6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1592263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8" name="Line 22">
            <a:extLst>
              <a:ext uri="{FF2B5EF4-FFF2-40B4-BE49-F238E27FC236}">
                <a16:creationId xmlns:a16="http://schemas.microsoft.com/office/drawing/2014/main" id="{AFA39635-7847-5C4B-B2E1-0D66A2052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738" y="1592263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FC7BB0-5513-464C-90E1-4FAF50AD495D}"/>
              </a:ext>
            </a:extLst>
          </p:cNvPr>
          <p:cNvCxnSpPr>
            <a:cxnSpLocks/>
          </p:cNvCxnSpPr>
          <p:nvPr/>
        </p:nvCxnSpPr>
        <p:spPr>
          <a:xfrm>
            <a:off x="1028700" y="2058194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6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547" y="729144"/>
            <a:ext cx="6069894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Radio</a:t>
            </a:r>
            <a:r>
              <a:rPr spc="-35" dirty="0"/>
              <a:t> </a:t>
            </a:r>
            <a:r>
              <a:rPr dirty="0"/>
              <a:t>Wave</a:t>
            </a:r>
            <a:r>
              <a:rPr spc="-26" dirty="0"/>
              <a:t> </a:t>
            </a:r>
            <a:r>
              <a:rPr spc="-4" dirty="0"/>
              <a:t>Propagation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3823" y="4177277"/>
            <a:ext cx="6845674" cy="206105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>
              <a:spcBef>
                <a:spcPts val="31"/>
              </a:spcBef>
              <a:buClr>
                <a:srgbClr val="E56416"/>
              </a:buClr>
            </a:pPr>
            <a:endParaRPr sz="2780" dirty="0">
              <a:latin typeface="Trebuchet MS"/>
              <a:cs typeface="Trebuchet MS"/>
            </a:endParaRPr>
          </a:p>
          <a:p>
            <a:pPr marL="354106" marR="209561" indent="-342900">
              <a:spcBef>
                <a:spcPts val="4"/>
              </a:spcBef>
              <a:buClr>
                <a:srgbClr val="E56416"/>
              </a:buClr>
              <a:buFont typeface="Arial" panose="020B0604020202020204" pitchFamily="34" charset="0"/>
              <a:buChar char="•"/>
              <a:tabLst>
                <a:tab pos="313781" algn="l"/>
              </a:tabLst>
            </a:pP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Radio</a:t>
            </a:r>
            <a:r>
              <a:rPr sz="1941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channels </a:t>
            </a:r>
            <a:r>
              <a:rPr sz="1941" spc="-9" dirty="0">
                <a:solidFill>
                  <a:srgbClr val="2C0F4C"/>
                </a:solidFill>
                <a:latin typeface="Trebuchet MS"/>
                <a:cs typeface="Trebuchet MS"/>
              </a:rPr>
              <a:t>are</a:t>
            </a:r>
            <a:r>
              <a:rPr sz="194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extremely</a:t>
            </a:r>
            <a:r>
              <a:rPr sz="1941" spc="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random, </a:t>
            </a:r>
            <a:r>
              <a:rPr sz="1941" spc="-9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9" dirty="0">
                <a:solidFill>
                  <a:srgbClr val="2C0F4C"/>
                </a:solidFill>
                <a:latin typeface="Trebuchet MS"/>
                <a:cs typeface="Trebuchet MS"/>
              </a:rPr>
              <a:t>are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9" dirty="0">
                <a:solidFill>
                  <a:srgbClr val="2C0F4C"/>
                </a:solidFill>
                <a:latin typeface="Trebuchet MS"/>
                <a:cs typeface="Trebuchet MS"/>
              </a:rPr>
              <a:t>not</a:t>
            </a:r>
            <a:r>
              <a:rPr sz="1941" spc="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easily </a:t>
            </a:r>
            <a:r>
              <a:rPr sz="1941" spc="-57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analyzed</a:t>
            </a:r>
            <a:endParaRPr sz="1941" dirty="0">
              <a:latin typeface="Trebuchet MS"/>
              <a:cs typeface="Trebuchet MS"/>
            </a:endParaRPr>
          </a:p>
          <a:p>
            <a:pPr>
              <a:spcBef>
                <a:spcPts val="31"/>
              </a:spcBef>
              <a:buClr>
                <a:srgbClr val="E56416"/>
              </a:buClr>
              <a:buFont typeface="MS UI Gothic"/>
              <a:buChar char="❑"/>
            </a:pPr>
            <a:endParaRPr sz="2780" dirty="0">
              <a:latin typeface="Trebuchet MS"/>
              <a:cs typeface="Trebuchet MS"/>
            </a:endParaRPr>
          </a:p>
          <a:p>
            <a:pPr marL="354106" marR="218526" indent="-342900">
              <a:buClr>
                <a:srgbClr val="E56416"/>
              </a:buClr>
              <a:buFont typeface="Arial" panose="020B0604020202020204" pitchFamily="34" charset="0"/>
              <a:buChar char="•"/>
              <a:tabLst>
                <a:tab pos="313781" algn="l"/>
              </a:tabLst>
            </a:pP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Modeling the radio channel is typically done in statistical </a:t>
            </a:r>
            <a:r>
              <a:rPr sz="1941" spc="-57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fashion</a:t>
            </a:r>
            <a:endParaRPr sz="1941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B9290-9436-8143-8B93-8F1802F2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82" y="1534490"/>
            <a:ext cx="5188615" cy="29185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CBB5CB-AA84-A74D-A67F-14C08D7C382A}"/>
              </a:ext>
            </a:extLst>
          </p:cNvPr>
          <p:cNvSpPr/>
          <p:nvPr/>
        </p:nvSpPr>
        <p:spPr>
          <a:xfrm>
            <a:off x="6466909" y="6420569"/>
            <a:ext cx="49724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www.vcelink.com</a:t>
            </a:r>
            <a:r>
              <a:rPr lang="en-US" sz="1050" dirty="0"/>
              <a:t>/blogs/focus/difference-between-wired-and-wireless-network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E7655-D2AA-C643-97D9-4FE8F3A4796E}"/>
              </a:ext>
            </a:extLst>
          </p:cNvPr>
          <p:cNvSpPr txBox="1"/>
          <p:nvPr/>
        </p:nvSpPr>
        <p:spPr>
          <a:xfrm>
            <a:off x="8192278" y="417727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5F866-582C-C04A-9BEF-26AEA37A7C1B}"/>
              </a:ext>
            </a:extLst>
          </p:cNvPr>
          <p:cNvSpPr txBox="1"/>
          <p:nvPr/>
        </p:nvSpPr>
        <p:spPr>
          <a:xfrm>
            <a:off x="6123545" y="6434768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8486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1448-2065-4A44-85A4-77A43D2D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3619"/>
            <a:ext cx="10515600" cy="908773"/>
          </a:xfrm>
        </p:spPr>
        <p:txBody>
          <a:bodyPr/>
          <a:lstStyle/>
          <a:p>
            <a:r>
              <a:rPr lang="en-US" dirty="0"/>
              <a:t>Wired Vs Wireless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3D9D8-FC2E-0241-B2EC-5E0F97EAB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671" y="746449"/>
            <a:ext cx="7548464" cy="5917302"/>
          </a:xfrm>
        </p:spPr>
      </p:pic>
    </p:spTree>
    <p:extLst>
      <p:ext uri="{BB962C8B-B14F-4D97-AF65-F5344CB8AC3E}">
        <p14:creationId xmlns:p14="http://schemas.microsoft.com/office/powerpoint/2010/main" val="271670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Wireless link characteristics: fading (attenuation)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557B6F7-FFAB-CF45-9050-F598CF6820AB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414430"/>
            <a:ext cx="10869259" cy="374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Wireless </a:t>
            </a:r>
            <a:r>
              <a:rPr lang="en-US" sz="2800" dirty="0"/>
              <a:t>radio signal attenuates (loses power) as it propagates (free space “path loss”)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62C16F-F999-600F-4676-2F748A0FFF20}"/>
              </a:ext>
            </a:extLst>
          </p:cNvPr>
          <p:cNvGrpSpPr/>
          <p:nvPr/>
        </p:nvGrpSpPr>
        <p:grpSpPr>
          <a:xfrm>
            <a:off x="1924776" y="2763553"/>
            <a:ext cx="4094775" cy="1448571"/>
            <a:chOff x="1924776" y="2763553"/>
            <a:chExt cx="4094775" cy="14485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992289-5B65-1928-CDA5-2E8CFBA7E123}"/>
                </a:ext>
              </a:extLst>
            </p:cNvPr>
            <p:cNvSpPr txBox="1"/>
            <p:nvPr/>
          </p:nvSpPr>
          <p:spPr>
            <a:xfrm>
              <a:off x="1924776" y="2763553"/>
              <a:ext cx="40947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Free space path loss ~ (</a:t>
              </a:r>
              <a:r>
                <a:rPr lang="en-US" sz="2800" i="1" dirty="0"/>
                <a:t>fd</a:t>
              </a:r>
              <a:r>
                <a:rPr lang="en-US" sz="2800" dirty="0"/>
                <a:t>)</a:t>
              </a:r>
              <a:r>
                <a:rPr lang="en-US" sz="2800" baseline="300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77B75D-C988-23AB-9954-FB50845321BD}"/>
                </a:ext>
              </a:extLst>
            </p:cNvPr>
            <p:cNvSpPr txBox="1"/>
            <p:nvPr/>
          </p:nvSpPr>
          <p:spPr>
            <a:xfrm>
              <a:off x="3254628" y="3381127"/>
              <a:ext cx="16906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</a:t>
              </a:r>
              <a:r>
                <a:rPr lang="en-US" sz="2400" dirty="0"/>
                <a:t>: frequency</a:t>
              </a:r>
            </a:p>
            <a:p>
              <a:r>
                <a:rPr lang="en-US" sz="2400" i="1" dirty="0"/>
                <a:t>d</a:t>
              </a:r>
              <a:r>
                <a:rPr lang="en-US" sz="2400" dirty="0"/>
                <a:t>: distance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98A6B95-643E-EABD-75D5-02CB8BDECFCD}"/>
              </a:ext>
            </a:extLst>
          </p:cNvPr>
          <p:cNvGrpSpPr/>
          <p:nvPr/>
        </p:nvGrpSpPr>
        <p:grpSpPr>
          <a:xfrm>
            <a:off x="2999798" y="3391947"/>
            <a:ext cx="5092884" cy="2514310"/>
            <a:chOff x="2999798" y="3391947"/>
            <a:chExt cx="5092884" cy="251431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23E265-D9B3-C9EF-4BEF-2C1E376FC406}"/>
                </a:ext>
              </a:extLst>
            </p:cNvPr>
            <p:cNvCxnSpPr/>
            <p:nvPr/>
          </p:nvCxnSpPr>
          <p:spPr>
            <a:xfrm>
              <a:off x="5546035" y="3391947"/>
              <a:ext cx="0" cy="1496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886CF2-5BFE-02C8-C773-895AFF72EB03}"/>
                </a:ext>
              </a:extLst>
            </p:cNvPr>
            <p:cNvGrpSpPr/>
            <p:nvPr/>
          </p:nvGrpSpPr>
          <p:grpSpPr>
            <a:xfrm>
              <a:off x="2999798" y="5249300"/>
              <a:ext cx="5092884" cy="656957"/>
              <a:chOff x="4839751" y="4930304"/>
              <a:chExt cx="5092884" cy="65695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1D407-9BA2-C7D6-E49B-0A8DE40BF36E}"/>
                  </a:ext>
                </a:extLst>
              </p:cNvPr>
              <p:cNvSpPr txBox="1"/>
              <p:nvPr/>
            </p:nvSpPr>
            <p:spPr>
              <a:xfrm>
                <a:off x="4839751" y="4930304"/>
                <a:ext cx="2057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higher frequency or longer distance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E008E2-EA41-C8B3-C1D2-E134B481048B}"/>
                  </a:ext>
                </a:extLst>
              </p:cNvPr>
              <p:cNvSpPr txBox="1"/>
              <p:nvPr/>
            </p:nvSpPr>
            <p:spPr>
              <a:xfrm>
                <a:off x="7973107" y="4940930"/>
                <a:ext cx="19595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free space </a:t>
                </a:r>
              </a:p>
              <a:p>
                <a:r>
                  <a:rPr lang="en-US" dirty="0"/>
                  <a:t>path loss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01DDF10-8A10-C376-413D-90EBE12A26FC}"/>
                  </a:ext>
                </a:extLst>
              </p:cNvPr>
              <p:cNvSpPr/>
              <p:nvPr/>
            </p:nvSpPr>
            <p:spPr>
              <a:xfrm>
                <a:off x="6896989" y="5116645"/>
                <a:ext cx="978408" cy="29490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54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391" y="474610"/>
            <a:ext cx="5532392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>
                <a:latin typeface="+mn-lt"/>
              </a:rPr>
              <a:t>Linear</a:t>
            </a:r>
            <a:r>
              <a:rPr spc="-40" dirty="0">
                <a:latin typeface="+mn-lt"/>
              </a:rPr>
              <a:t> </a:t>
            </a:r>
            <a:r>
              <a:rPr spc="-4" dirty="0">
                <a:latin typeface="+mn-lt"/>
              </a:rPr>
              <a:t>Path</a:t>
            </a:r>
            <a:r>
              <a:rPr spc="-13" dirty="0">
                <a:latin typeface="+mn-lt"/>
              </a:rPr>
              <a:t> </a:t>
            </a:r>
            <a:r>
              <a:rPr spc="-4" dirty="0">
                <a:latin typeface="+mn-lt"/>
              </a:rPr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8029" y="1501588"/>
            <a:ext cx="6981824" cy="193101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24988" marR="569850" indent="-302575">
              <a:spcBef>
                <a:spcPts val="84"/>
              </a:spcBef>
              <a:buClr>
                <a:srgbClr val="E56416"/>
              </a:buClr>
              <a:buFont typeface="MS UI Gothic"/>
              <a:buChar char="❑"/>
              <a:tabLst>
                <a:tab pos="324988" algn="l"/>
              </a:tabLst>
            </a:pPr>
            <a:r>
              <a:rPr sz="1941" spc="-4" dirty="0">
                <a:cs typeface="Trebuchet MS"/>
              </a:rPr>
              <a:t>Suppose</a:t>
            </a:r>
            <a:r>
              <a:rPr sz="1941" spc="-13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s(t)</a:t>
            </a:r>
            <a:r>
              <a:rPr sz="1941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of power</a:t>
            </a:r>
            <a:r>
              <a:rPr sz="1941" dirty="0">
                <a:cs typeface="Trebuchet MS"/>
              </a:rPr>
              <a:t> P</a:t>
            </a:r>
            <a:r>
              <a:rPr sz="1919" baseline="-21072" dirty="0">
                <a:cs typeface="Trebuchet MS"/>
              </a:rPr>
              <a:t>t</a:t>
            </a:r>
            <a:r>
              <a:rPr sz="1919" spc="291" baseline="-21072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is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transmitted</a:t>
            </a:r>
            <a:r>
              <a:rPr sz="1941" spc="-13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through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a</a:t>
            </a:r>
            <a:r>
              <a:rPr sz="1941" spc="-13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given </a:t>
            </a:r>
            <a:r>
              <a:rPr sz="1941" spc="-574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channel</a:t>
            </a:r>
            <a:endParaRPr sz="1941" dirty="0">
              <a:cs typeface="Trebuchet MS"/>
            </a:endParaRPr>
          </a:p>
          <a:p>
            <a:pPr marL="324988" marR="398389" indent="-302575">
              <a:spcBef>
                <a:spcPts val="463"/>
              </a:spcBef>
              <a:buClr>
                <a:srgbClr val="E56416"/>
              </a:buClr>
              <a:buFont typeface="MS UI Gothic"/>
              <a:buChar char="❑"/>
              <a:tabLst>
                <a:tab pos="324988" algn="l"/>
              </a:tabLst>
            </a:pPr>
            <a:r>
              <a:rPr sz="1941" spc="-9" dirty="0">
                <a:cs typeface="Trebuchet MS"/>
              </a:rPr>
              <a:t>The</a:t>
            </a:r>
            <a:r>
              <a:rPr sz="1941" spc="-18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received signal r(t)</a:t>
            </a:r>
            <a:r>
              <a:rPr sz="1941" spc="4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of</a:t>
            </a:r>
            <a:r>
              <a:rPr sz="1941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power</a:t>
            </a:r>
            <a:r>
              <a:rPr sz="1941" spc="4" dirty="0">
                <a:cs typeface="Trebuchet MS"/>
              </a:rPr>
              <a:t> </a:t>
            </a:r>
            <a:r>
              <a:rPr sz="1941" dirty="0">
                <a:cs typeface="Trebuchet MS"/>
              </a:rPr>
              <a:t>P</a:t>
            </a:r>
            <a:r>
              <a:rPr sz="1919" baseline="-21072" dirty="0">
                <a:cs typeface="Trebuchet MS"/>
              </a:rPr>
              <a:t>r</a:t>
            </a:r>
            <a:r>
              <a:rPr sz="1919" spc="297" baseline="-21072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is averaged</a:t>
            </a:r>
            <a:r>
              <a:rPr sz="1941" spc="-22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over </a:t>
            </a:r>
            <a:r>
              <a:rPr sz="1941" spc="-9" dirty="0">
                <a:cs typeface="Trebuchet MS"/>
              </a:rPr>
              <a:t>any </a:t>
            </a:r>
            <a:r>
              <a:rPr sz="1941" spc="-569" dirty="0">
                <a:cs typeface="Trebuchet MS"/>
              </a:rPr>
              <a:t> </a:t>
            </a:r>
            <a:r>
              <a:rPr sz="1941" spc="-9" dirty="0">
                <a:cs typeface="Trebuchet MS"/>
              </a:rPr>
              <a:t>random</a:t>
            </a:r>
            <a:r>
              <a:rPr sz="1941" spc="-18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variations</a:t>
            </a:r>
            <a:r>
              <a:rPr sz="1941" spc="-18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due</a:t>
            </a:r>
            <a:r>
              <a:rPr sz="1941" spc="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to </a:t>
            </a:r>
            <a:r>
              <a:rPr sz="1941" spc="-9" dirty="0">
                <a:cs typeface="Trebuchet MS"/>
              </a:rPr>
              <a:t>shadowing.</a:t>
            </a:r>
            <a:endParaRPr sz="1941" dirty="0">
              <a:cs typeface="Trebuchet MS"/>
            </a:endParaRPr>
          </a:p>
          <a:p>
            <a:pPr marL="324988" marR="15689" indent="-302575">
              <a:spcBef>
                <a:spcPts val="468"/>
              </a:spcBef>
              <a:buClr>
                <a:srgbClr val="E56416"/>
              </a:buClr>
              <a:buFont typeface="MS UI Gothic"/>
              <a:buChar char="❑"/>
              <a:tabLst>
                <a:tab pos="324988" algn="l"/>
              </a:tabLst>
            </a:pPr>
            <a:r>
              <a:rPr sz="1941" spc="-4" dirty="0">
                <a:cs typeface="Trebuchet MS"/>
              </a:rPr>
              <a:t>We define the linear path loss of the channel as </a:t>
            </a:r>
            <a:r>
              <a:rPr sz="1941" dirty="0">
                <a:cs typeface="Trebuchet MS"/>
              </a:rPr>
              <a:t>the </a:t>
            </a:r>
            <a:r>
              <a:rPr sz="1941" spc="-4" dirty="0">
                <a:cs typeface="Trebuchet MS"/>
              </a:rPr>
              <a:t>ratio of </a:t>
            </a:r>
            <a:r>
              <a:rPr sz="1941" spc="-574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transmit</a:t>
            </a:r>
            <a:r>
              <a:rPr sz="1941" spc="-18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power to receiver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power</a:t>
            </a:r>
            <a:endParaRPr sz="1941" dirty="0"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759" y="5844091"/>
            <a:ext cx="6858000" cy="12326"/>
          </a:xfrm>
          <a:custGeom>
            <a:avLst/>
            <a:gdLst/>
            <a:ahLst/>
            <a:cxnLst/>
            <a:rect l="l" t="t" r="r" b="b"/>
            <a:pathLst>
              <a:path w="7772400" h="13970">
                <a:moveTo>
                  <a:pt x="7772399" y="13715"/>
                </a:moveTo>
                <a:lnTo>
                  <a:pt x="7772399" y="0"/>
                </a:lnTo>
                <a:lnTo>
                  <a:pt x="0" y="0"/>
                </a:lnTo>
                <a:lnTo>
                  <a:pt x="0" y="13715"/>
                </a:lnTo>
                <a:lnTo>
                  <a:pt x="7772399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2669235" y="4519106"/>
            <a:ext cx="5744135" cy="30942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indent="-302575">
              <a:spcBef>
                <a:spcPts val="84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cs typeface="Trebuchet MS"/>
              </a:rPr>
              <a:t>We</a:t>
            </a:r>
            <a:r>
              <a:rPr sz="1941" spc="-18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define</a:t>
            </a:r>
            <a:r>
              <a:rPr sz="1941" spc="4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the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path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loss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of the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channel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also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in</a:t>
            </a:r>
            <a:r>
              <a:rPr sz="1941" spc="-9" dirty="0">
                <a:cs typeface="Trebuchet MS"/>
              </a:rPr>
              <a:t> </a:t>
            </a:r>
            <a:r>
              <a:rPr sz="1941" spc="-4" dirty="0">
                <a:cs typeface="Trebuchet MS"/>
              </a:rPr>
              <a:t>dB</a:t>
            </a:r>
            <a:endParaRPr sz="1941"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5341" y="3642322"/>
            <a:ext cx="1178910" cy="6683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1059" y="4975412"/>
            <a:ext cx="555901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825" y="488846"/>
            <a:ext cx="7842106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Line-of-Sight</a:t>
            </a:r>
            <a:r>
              <a:rPr spc="-57" dirty="0"/>
              <a:t> </a:t>
            </a:r>
            <a:r>
              <a:rPr spc="-4" dirty="0"/>
              <a:t>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9236" y="1442056"/>
            <a:ext cx="6790204" cy="3110271"/>
          </a:xfrm>
          <a:prstGeom prst="rect">
            <a:avLst/>
          </a:prstGeom>
        </p:spPr>
        <p:txBody>
          <a:bodyPr vert="horz" wrap="square" lIns="0" tIns="70037" rIns="0" bIns="0" rtlCol="0">
            <a:spAutoFit/>
          </a:bodyPr>
          <a:lstStyle/>
          <a:p>
            <a:pPr marL="313781" indent="-302575">
              <a:spcBef>
                <a:spcPts val="552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Attenuation</a:t>
            </a:r>
            <a:endParaRPr sz="1941" dirty="0">
              <a:latin typeface="Trebuchet MS"/>
              <a:cs typeface="Trebuchet MS"/>
            </a:endParaRPr>
          </a:p>
          <a:p>
            <a:pPr marL="667346" lvl="1" indent="-253266">
              <a:spcBef>
                <a:spcPts val="432"/>
              </a:spcBef>
              <a:buClr>
                <a:srgbClr val="E56416"/>
              </a:buClr>
              <a:buSzPct val="85000"/>
              <a:buFont typeface="MS UI Gothic"/>
              <a:buChar char="❑"/>
              <a:tabLst>
                <a:tab pos="667906" algn="l"/>
              </a:tabLst>
            </a:pP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strength</a:t>
            </a:r>
            <a:r>
              <a:rPr sz="1765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of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</a:t>
            </a:r>
            <a:r>
              <a:rPr sz="1765" spc="-1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signal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falls</a:t>
            </a:r>
            <a:r>
              <a:rPr sz="1765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off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with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distance</a:t>
            </a:r>
            <a:endParaRPr sz="1765" dirty="0">
              <a:latin typeface="Trebuchet MS"/>
              <a:cs typeface="Trebuchet MS"/>
            </a:endParaRPr>
          </a:p>
          <a:p>
            <a:pPr marL="313781" indent="-302575">
              <a:spcBef>
                <a:spcPts val="459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Free</a:t>
            </a:r>
            <a:r>
              <a:rPr sz="1941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Space</a:t>
            </a:r>
            <a:r>
              <a:rPr sz="1941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latin typeface="Trebuchet MS"/>
                <a:cs typeface="Trebuchet MS"/>
              </a:rPr>
              <a:t>Propagation</a:t>
            </a:r>
            <a:endParaRPr sz="1941" dirty="0">
              <a:latin typeface="Trebuchet MS"/>
              <a:cs typeface="Trebuchet MS"/>
            </a:endParaRPr>
          </a:p>
          <a:p>
            <a:pPr marL="667346" marR="141202" lvl="1" indent="-253266">
              <a:spcBef>
                <a:spcPts val="427"/>
              </a:spcBef>
              <a:buClr>
                <a:srgbClr val="E56416"/>
              </a:buClr>
              <a:buSzPct val="85000"/>
              <a:buFont typeface="MS UI Gothic"/>
              <a:buChar char="❑"/>
              <a:tabLst>
                <a:tab pos="667906" algn="l"/>
              </a:tabLst>
            </a:pP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transmitter</a:t>
            </a:r>
            <a:r>
              <a:rPr sz="1765" spc="-4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receiver</a:t>
            </a:r>
            <a:r>
              <a:rPr sz="1765" spc="-4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lang="en-US" sz="1765" dirty="0">
                <a:solidFill>
                  <a:srgbClr val="2C0F4C"/>
                </a:solidFill>
                <a:latin typeface="Trebuchet MS"/>
                <a:cs typeface="Trebuchet MS"/>
              </a:rPr>
              <a:t>– CLEAR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line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of</a:t>
            </a:r>
            <a:r>
              <a:rPr sz="1765" spc="-1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sight</a:t>
            </a:r>
            <a:r>
              <a:rPr lang="en-US" sz="1765" dirty="0">
                <a:solidFill>
                  <a:srgbClr val="2C0F4C"/>
                </a:solidFill>
                <a:latin typeface="Trebuchet MS"/>
                <a:cs typeface="Trebuchet MS"/>
              </a:rPr>
              <a:t> (LOS)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path </a:t>
            </a:r>
            <a:r>
              <a:rPr sz="1765" spc="-51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between</a:t>
            </a:r>
            <a:r>
              <a:rPr sz="1765" spc="-4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them.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No</a:t>
            </a:r>
            <a:r>
              <a:rPr sz="1765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other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sources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of</a:t>
            </a:r>
            <a:r>
              <a:rPr sz="1765" spc="-1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impairment!</a:t>
            </a:r>
            <a:endParaRPr sz="1765" dirty="0">
              <a:latin typeface="Trebuchet MS"/>
              <a:cs typeface="Trebuchet MS"/>
            </a:endParaRPr>
          </a:p>
          <a:p>
            <a:pPr marL="667346" marR="4483" lvl="1" indent="-253266">
              <a:spcBef>
                <a:spcPts val="424"/>
              </a:spcBef>
              <a:buClr>
                <a:srgbClr val="E56416"/>
              </a:buClr>
              <a:buSzPct val="85000"/>
              <a:buFont typeface="MS UI Gothic"/>
              <a:buChar char="❑"/>
              <a:tabLst>
                <a:tab pos="667906" algn="l"/>
              </a:tabLst>
            </a:pP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Satellite</a:t>
            </a:r>
            <a:r>
              <a:rPr sz="1765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systems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765" spc="-1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microwave</a:t>
            </a:r>
            <a:r>
              <a:rPr sz="1765" spc="-4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systems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 undergo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free</a:t>
            </a:r>
            <a:r>
              <a:rPr sz="1765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space </a:t>
            </a:r>
            <a:r>
              <a:rPr sz="1765" spc="-52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propagation</a:t>
            </a:r>
            <a:endParaRPr sz="1765" dirty="0">
              <a:latin typeface="Trebuchet MS"/>
              <a:cs typeface="Trebuchet MS"/>
            </a:endParaRPr>
          </a:p>
          <a:p>
            <a:pPr marL="667346" marR="33619" lvl="1" indent="-253266">
              <a:spcBef>
                <a:spcPts val="424"/>
              </a:spcBef>
              <a:buClr>
                <a:srgbClr val="E56416"/>
              </a:buClr>
              <a:buSzPct val="85000"/>
              <a:buFont typeface="MS UI Gothic"/>
              <a:buChar char="❑"/>
              <a:tabLst>
                <a:tab pos="667906" algn="l"/>
              </a:tabLst>
            </a:pP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The free space power received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by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an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antenna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which </a:t>
            </a:r>
            <a:r>
              <a:rPr sz="1765" spc="9" dirty="0">
                <a:solidFill>
                  <a:srgbClr val="2C0F4C"/>
                </a:solidFill>
                <a:latin typeface="Trebuchet MS"/>
                <a:cs typeface="Trebuchet MS"/>
              </a:rPr>
              <a:t>is </a:t>
            </a:r>
            <a:r>
              <a:rPr sz="1765" spc="1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separated</a:t>
            </a:r>
            <a:r>
              <a:rPr sz="1765" spc="-5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from</a:t>
            </a:r>
            <a:r>
              <a:rPr sz="1765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</a:t>
            </a:r>
            <a:r>
              <a:rPr sz="1765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radiating</a:t>
            </a:r>
            <a:r>
              <a:rPr sz="1765" spc="-35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antenna</a:t>
            </a:r>
            <a:r>
              <a:rPr sz="1765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by</a:t>
            </a:r>
            <a:r>
              <a:rPr sz="1765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</a:t>
            </a:r>
            <a:r>
              <a:rPr sz="1765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distance</a:t>
            </a:r>
            <a:r>
              <a:rPr sz="1765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is</a:t>
            </a:r>
            <a:r>
              <a:rPr sz="1765" spc="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given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by </a:t>
            </a:r>
            <a:r>
              <a:rPr sz="1765" spc="-52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Friis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free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space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equation</a:t>
            </a:r>
            <a:endParaRPr sz="1765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759" y="5844091"/>
            <a:ext cx="6858000" cy="12326"/>
          </a:xfrm>
          <a:custGeom>
            <a:avLst/>
            <a:gdLst/>
            <a:ahLst/>
            <a:cxnLst/>
            <a:rect l="l" t="t" r="r" b="b"/>
            <a:pathLst>
              <a:path w="7772400" h="13970">
                <a:moveTo>
                  <a:pt x="7772399" y="13715"/>
                </a:moveTo>
                <a:lnTo>
                  <a:pt x="7772399" y="0"/>
                </a:lnTo>
                <a:lnTo>
                  <a:pt x="0" y="0"/>
                </a:lnTo>
                <a:lnTo>
                  <a:pt x="0" y="13715"/>
                </a:lnTo>
                <a:lnTo>
                  <a:pt x="7772399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72117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791" y="469181"/>
            <a:ext cx="623956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Friis Free</a:t>
            </a:r>
            <a:r>
              <a:rPr spc="-9" dirty="0"/>
              <a:t> </a:t>
            </a:r>
            <a:r>
              <a:rPr spc="-4" dirty="0"/>
              <a:t>Space</a:t>
            </a:r>
            <a:r>
              <a:rPr spc="-18" dirty="0"/>
              <a:t> </a:t>
            </a:r>
            <a:r>
              <a:rPr spc="-4" dirty="0"/>
              <a:t>Equation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9235" y="1474694"/>
            <a:ext cx="6843432" cy="529745"/>
          </a:xfrm>
          <a:prstGeom prst="rect">
            <a:avLst/>
          </a:prstGeom>
        </p:spPr>
        <p:txBody>
          <a:bodyPr vert="horz" wrap="square" lIns="0" tIns="42022" rIns="0" bIns="0" rtlCol="0">
            <a:spAutoFit/>
          </a:bodyPr>
          <a:lstStyle/>
          <a:p>
            <a:pPr marL="313781" marR="4483" indent="-302575">
              <a:lnSpc>
                <a:spcPts val="1906"/>
              </a:lnSpc>
              <a:spcBef>
                <a:spcPts val="331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relation</a:t>
            </a:r>
            <a:r>
              <a:rPr sz="1765" spc="-35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between</a:t>
            </a:r>
            <a:r>
              <a:rPr sz="1765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765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transmit</a:t>
            </a:r>
            <a:r>
              <a:rPr sz="1765" spc="-40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765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receive</a:t>
            </a:r>
            <a:r>
              <a:rPr sz="1765" spc="-4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power</a:t>
            </a:r>
            <a:r>
              <a:rPr sz="1765" spc="4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is</a:t>
            </a:r>
            <a:r>
              <a:rPr sz="1765" spc="-1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given</a:t>
            </a:r>
            <a:r>
              <a:rPr sz="1765" spc="-3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latin typeface="Trebuchet MS"/>
                <a:cs typeface="Trebuchet MS"/>
              </a:rPr>
              <a:t>by </a:t>
            </a:r>
            <a:r>
              <a:rPr sz="1765" spc="-521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Friis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free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space</a:t>
            </a:r>
            <a:r>
              <a:rPr sz="1765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latin typeface="Trebuchet MS"/>
                <a:cs typeface="Trebuchet MS"/>
              </a:rPr>
              <a:t>equations:</a:t>
            </a:r>
            <a:endParaRPr sz="1765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9226" y="2763370"/>
            <a:ext cx="940174" cy="0"/>
          </a:xfrm>
          <a:custGeom>
            <a:avLst/>
            <a:gdLst/>
            <a:ahLst/>
            <a:cxnLst/>
            <a:rect l="l" t="t" r="r" b="b"/>
            <a:pathLst>
              <a:path w="1065529">
                <a:moveTo>
                  <a:pt x="0" y="0"/>
                </a:moveTo>
                <a:lnTo>
                  <a:pt x="1065275" y="0"/>
                </a:lnTo>
              </a:path>
            </a:pathLst>
          </a:custGeom>
          <a:ln w="17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4620856" y="2151905"/>
            <a:ext cx="366432" cy="41930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3971" spc="-119" baseline="-23148" dirty="0">
                <a:latin typeface="Symbol"/>
                <a:cs typeface="Symbol"/>
              </a:rPr>
              <a:t></a:t>
            </a:r>
            <a:r>
              <a:rPr sz="3971" spc="-615" baseline="-23148" dirty="0">
                <a:latin typeface="Times New Roman"/>
                <a:cs typeface="Times New Roman"/>
              </a:rPr>
              <a:t> </a:t>
            </a:r>
            <a:r>
              <a:rPr sz="1456" spc="-4" dirty="0">
                <a:latin typeface="Times New Roman"/>
                <a:cs typeface="Times New Roman"/>
              </a:rPr>
              <a:t>2</a:t>
            </a:r>
            <a:endParaRPr sz="145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0400" y="2744920"/>
            <a:ext cx="947457" cy="41923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515" spc="57" dirty="0">
                <a:latin typeface="Times New Roman"/>
                <a:cs typeface="Times New Roman"/>
              </a:rPr>
              <a:t>(</a:t>
            </a:r>
            <a:r>
              <a:rPr sz="2515" spc="-128" dirty="0">
                <a:latin typeface="Times New Roman"/>
                <a:cs typeface="Times New Roman"/>
              </a:rPr>
              <a:t>4</a:t>
            </a:r>
            <a:r>
              <a:rPr sz="2647" spc="-79" dirty="0">
                <a:latin typeface="Symbol"/>
                <a:cs typeface="Symbol"/>
              </a:rPr>
              <a:t></a:t>
            </a:r>
            <a:r>
              <a:rPr sz="2647" spc="-313" dirty="0">
                <a:latin typeface="Times New Roman"/>
                <a:cs typeface="Times New Roman"/>
              </a:rPr>
              <a:t> </a:t>
            </a:r>
            <a:r>
              <a:rPr sz="2515" i="1" spc="-4" dirty="0">
                <a:latin typeface="Times New Roman"/>
                <a:cs typeface="Times New Roman"/>
              </a:rPr>
              <a:t>d</a:t>
            </a:r>
            <a:r>
              <a:rPr sz="2515" i="1" spc="-361" dirty="0">
                <a:latin typeface="Times New Roman"/>
                <a:cs typeface="Times New Roman"/>
              </a:rPr>
              <a:t> </a:t>
            </a:r>
            <a:r>
              <a:rPr sz="2515" spc="79" dirty="0">
                <a:latin typeface="Times New Roman"/>
                <a:cs typeface="Times New Roman"/>
              </a:rPr>
              <a:t>)</a:t>
            </a:r>
            <a:r>
              <a:rPr sz="2184" spc="-6" baseline="42087" dirty="0">
                <a:latin typeface="Times New Roman"/>
                <a:cs typeface="Times New Roman"/>
              </a:rPr>
              <a:t>2</a:t>
            </a:r>
            <a:endParaRPr sz="2184" baseline="4208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1811" y="2514266"/>
            <a:ext cx="1448921" cy="397213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  <a:tabLst>
                <a:tab pos="367012" algn="l"/>
              </a:tabLst>
            </a:pPr>
            <a:r>
              <a:rPr sz="2515" i="1" spc="-405" dirty="0">
                <a:latin typeface="Times New Roman"/>
                <a:cs typeface="Times New Roman"/>
              </a:rPr>
              <a:t>P</a:t>
            </a:r>
            <a:r>
              <a:rPr sz="2184" i="1" spc="-6" baseline="-25252" dirty="0">
                <a:latin typeface="Times New Roman"/>
                <a:cs typeface="Times New Roman"/>
              </a:rPr>
              <a:t>r</a:t>
            </a:r>
            <a:r>
              <a:rPr sz="2184" i="1" baseline="-25252" dirty="0">
                <a:latin typeface="Times New Roman"/>
                <a:cs typeface="Times New Roman"/>
              </a:rPr>
              <a:t>	</a:t>
            </a:r>
            <a:r>
              <a:rPr sz="2515" spc="-4" dirty="0">
                <a:latin typeface="Symbol"/>
                <a:cs typeface="Symbol"/>
              </a:rPr>
              <a:t></a:t>
            </a:r>
            <a:r>
              <a:rPr sz="2515" spc="26" dirty="0">
                <a:latin typeface="Times New Roman"/>
                <a:cs typeface="Times New Roman"/>
              </a:rPr>
              <a:t> </a:t>
            </a:r>
            <a:r>
              <a:rPr sz="2515" i="1" spc="-449" dirty="0">
                <a:latin typeface="Times New Roman"/>
                <a:cs typeface="Times New Roman"/>
              </a:rPr>
              <a:t>P</a:t>
            </a:r>
            <a:r>
              <a:rPr sz="2184" i="1" spc="-6" baseline="-25252" dirty="0">
                <a:latin typeface="Times New Roman"/>
                <a:cs typeface="Times New Roman"/>
              </a:rPr>
              <a:t>t</a:t>
            </a:r>
            <a:r>
              <a:rPr sz="2184" i="1" spc="-344" baseline="-25252" dirty="0">
                <a:latin typeface="Times New Roman"/>
                <a:cs typeface="Times New Roman"/>
              </a:rPr>
              <a:t> </a:t>
            </a:r>
            <a:r>
              <a:rPr sz="2515" i="1" spc="-106" dirty="0">
                <a:latin typeface="Times New Roman"/>
                <a:cs typeface="Times New Roman"/>
              </a:rPr>
              <a:t>G</a:t>
            </a:r>
            <a:r>
              <a:rPr sz="2184" i="1" spc="-6" baseline="-25252" dirty="0">
                <a:latin typeface="Times New Roman"/>
                <a:cs typeface="Times New Roman"/>
              </a:rPr>
              <a:t>t</a:t>
            </a:r>
            <a:r>
              <a:rPr sz="2184" i="1" spc="-344" baseline="-25252" dirty="0">
                <a:latin typeface="Times New Roman"/>
                <a:cs typeface="Times New Roman"/>
              </a:rPr>
              <a:t> </a:t>
            </a:r>
            <a:r>
              <a:rPr sz="2515" i="1" spc="-53" dirty="0">
                <a:latin typeface="Times New Roman"/>
                <a:cs typeface="Times New Roman"/>
              </a:rPr>
              <a:t>G</a:t>
            </a:r>
            <a:r>
              <a:rPr sz="2184" i="1" spc="-6" baseline="-25252" dirty="0">
                <a:latin typeface="Times New Roman"/>
                <a:cs typeface="Times New Roman"/>
              </a:rPr>
              <a:t>r</a:t>
            </a:r>
            <a:endParaRPr sz="2184" baseline="-25252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13742" y="2212042"/>
            <a:ext cx="3964641" cy="1097616"/>
            <a:chOff x="4369308" y="2506980"/>
            <a:chExt cx="4493260" cy="1243965"/>
          </a:xfrm>
        </p:grpSpPr>
        <p:sp>
          <p:nvSpPr>
            <p:cNvPr id="9" name="object 9"/>
            <p:cNvSpPr/>
            <p:nvPr/>
          </p:nvSpPr>
          <p:spPr>
            <a:xfrm>
              <a:off x="4655819" y="2513075"/>
              <a:ext cx="363220" cy="198120"/>
            </a:xfrm>
            <a:custGeom>
              <a:avLst/>
              <a:gdLst/>
              <a:ahLst/>
              <a:cxnLst/>
              <a:rect l="l" t="t" r="r" b="b"/>
              <a:pathLst>
                <a:path w="363220" h="198119">
                  <a:moveTo>
                    <a:pt x="362711" y="0"/>
                  </a:moveTo>
                  <a:lnTo>
                    <a:pt x="0" y="0"/>
                  </a:lnTo>
                  <a:lnTo>
                    <a:pt x="181355" y="198119"/>
                  </a:lnTo>
                  <a:lnTo>
                    <a:pt x="362711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69308" y="2506992"/>
              <a:ext cx="4493260" cy="1243965"/>
            </a:xfrm>
            <a:custGeom>
              <a:avLst/>
              <a:gdLst/>
              <a:ahLst/>
              <a:cxnLst/>
              <a:rect l="l" t="t" r="r" b="b"/>
              <a:pathLst>
                <a:path w="4493259" h="1243964">
                  <a:moveTo>
                    <a:pt x="4492752" y="1205484"/>
                  </a:moveTo>
                  <a:lnTo>
                    <a:pt x="4416552" y="1167384"/>
                  </a:lnTo>
                  <a:lnTo>
                    <a:pt x="4416552" y="1199388"/>
                  </a:lnTo>
                  <a:lnTo>
                    <a:pt x="475488" y="1199388"/>
                  </a:lnTo>
                  <a:lnTo>
                    <a:pt x="475488" y="205092"/>
                  </a:lnTo>
                  <a:lnTo>
                    <a:pt x="649224" y="16535"/>
                  </a:lnTo>
                  <a:lnTo>
                    <a:pt x="664464" y="0"/>
                  </a:lnTo>
                  <a:lnTo>
                    <a:pt x="634809" y="0"/>
                  </a:lnTo>
                  <a:lnTo>
                    <a:pt x="634809" y="13716"/>
                  </a:lnTo>
                  <a:lnTo>
                    <a:pt x="467868" y="194678"/>
                  </a:lnTo>
                  <a:lnTo>
                    <a:pt x="300913" y="13716"/>
                  </a:lnTo>
                  <a:lnTo>
                    <a:pt x="634809" y="13716"/>
                  </a:lnTo>
                  <a:lnTo>
                    <a:pt x="634809" y="0"/>
                  </a:lnTo>
                  <a:lnTo>
                    <a:pt x="271272" y="0"/>
                  </a:lnTo>
                  <a:lnTo>
                    <a:pt x="286512" y="16535"/>
                  </a:lnTo>
                  <a:lnTo>
                    <a:pt x="461772" y="206743"/>
                  </a:lnTo>
                  <a:lnTo>
                    <a:pt x="461772" y="1199388"/>
                  </a:lnTo>
                  <a:lnTo>
                    <a:pt x="76200" y="1199388"/>
                  </a:lnTo>
                  <a:lnTo>
                    <a:pt x="76200" y="1167384"/>
                  </a:lnTo>
                  <a:lnTo>
                    <a:pt x="0" y="1205484"/>
                  </a:lnTo>
                  <a:lnTo>
                    <a:pt x="64008" y="1237488"/>
                  </a:lnTo>
                  <a:lnTo>
                    <a:pt x="76200" y="1243584"/>
                  </a:lnTo>
                  <a:lnTo>
                    <a:pt x="76200" y="1211580"/>
                  </a:lnTo>
                  <a:lnTo>
                    <a:pt x="467868" y="1211580"/>
                  </a:lnTo>
                  <a:lnTo>
                    <a:pt x="4416552" y="1211580"/>
                  </a:lnTo>
                  <a:lnTo>
                    <a:pt x="4416552" y="1243584"/>
                  </a:lnTo>
                  <a:lnTo>
                    <a:pt x="4428744" y="1237488"/>
                  </a:lnTo>
                  <a:lnTo>
                    <a:pt x="4492752" y="1205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33649" y="2140323"/>
            <a:ext cx="26670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P</a:t>
            </a:r>
            <a:r>
              <a:rPr sz="2118" spc="-6" baseline="-20833" dirty="0">
                <a:latin typeface="Times New Roman"/>
                <a:cs typeface="Times New Roman"/>
              </a:rPr>
              <a:t>t</a:t>
            </a:r>
            <a:endParaRPr sz="2118" baseline="-20833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996531" y="2693446"/>
            <a:ext cx="345701" cy="582706"/>
            <a:chOff x="8316468" y="3052572"/>
            <a:chExt cx="391795" cy="660400"/>
          </a:xfrm>
        </p:grpSpPr>
        <p:sp>
          <p:nvSpPr>
            <p:cNvPr id="13" name="object 13"/>
            <p:cNvSpPr/>
            <p:nvPr/>
          </p:nvSpPr>
          <p:spPr>
            <a:xfrm>
              <a:off x="8506967" y="3255263"/>
              <a:ext cx="12700" cy="457200"/>
            </a:xfrm>
            <a:custGeom>
              <a:avLst/>
              <a:gdLst/>
              <a:ahLst/>
              <a:cxnLst/>
              <a:rect l="l" t="t" r="r" b="b"/>
              <a:pathLst>
                <a:path w="12700" h="457200">
                  <a:moveTo>
                    <a:pt x="12191" y="457199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457199"/>
                  </a:lnTo>
                  <a:lnTo>
                    <a:pt x="12191" y="457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8330183" y="3058667"/>
              <a:ext cx="364490" cy="196850"/>
            </a:xfrm>
            <a:custGeom>
              <a:avLst/>
              <a:gdLst/>
              <a:ahLst/>
              <a:cxnLst/>
              <a:rect l="l" t="t" r="r" b="b"/>
              <a:pathLst>
                <a:path w="364490" h="196850">
                  <a:moveTo>
                    <a:pt x="364235" y="0"/>
                  </a:moveTo>
                  <a:lnTo>
                    <a:pt x="0" y="0"/>
                  </a:lnTo>
                  <a:lnTo>
                    <a:pt x="181355" y="196595"/>
                  </a:lnTo>
                  <a:lnTo>
                    <a:pt x="364235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6468" y="3052572"/>
              <a:ext cx="391795" cy="212090"/>
            </a:xfrm>
            <a:custGeom>
              <a:avLst/>
              <a:gdLst/>
              <a:ahLst/>
              <a:cxnLst/>
              <a:rect l="l" t="t" r="r" b="b"/>
              <a:pathLst>
                <a:path w="391795" h="212089">
                  <a:moveTo>
                    <a:pt x="391668" y="0"/>
                  </a:moveTo>
                  <a:lnTo>
                    <a:pt x="0" y="0"/>
                  </a:lnTo>
                  <a:lnTo>
                    <a:pt x="13716" y="14894"/>
                  </a:lnTo>
                  <a:lnTo>
                    <a:pt x="13716" y="12192"/>
                  </a:lnTo>
                  <a:lnTo>
                    <a:pt x="18288" y="1524"/>
                  </a:lnTo>
                  <a:lnTo>
                    <a:pt x="28129" y="12192"/>
                  </a:lnTo>
                  <a:lnTo>
                    <a:pt x="363456" y="12192"/>
                  </a:lnTo>
                  <a:lnTo>
                    <a:pt x="373380" y="1524"/>
                  </a:lnTo>
                  <a:lnTo>
                    <a:pt x="377952" y="12192"/>
                  </a:lnTo>
                  <a:lnTo>
                    <a:pt x="377952" y="14779"/>
                  </a:lnTo>
                  <a:lnTo>
                    <a:pt x="391668" y="0"/>
                  </a:lnTo>
                  <a:close/>
                </a:path>
                <a:path w="391795" h="212089">
                  <a:moveTo>
                    <a:pt x="28129" y="12192"/>
                  </a:moveTo>
                  <a:lnTo>
                    <a:pt x="18288" y="1524"/>
                  </a:lnTo>
                  <a:lnTo>
                    <a:pt x="13716" y="12192"/>
                  </a:lnTo>
                  <a:lnTo>
                    <a:pt x="28129" y="12192"/>
                  </a:lnTo>
                  <a:close/>
                </a:path>
                <a:path w="391795" h="212089">
                  <a:moveTo>
                    <a:pt x="195091" y="193184"/>
                  </a:moveTo>
                  <a:lnTo>
                    <a:pt x="28129" y="12192"/>
                  </a:lnTo>
                  <a:lnTo>
                    <a:pt x="13716" y="12192"/>
                  </a:lnTo>
                  <a:lnTo>
                    <a:pt x="13716" y="14894"/>
                  </a:lnTo>
                  <a:lnTo>
                    <a:pt x="190500" y="206871"/>
                  </a:lnTo>
                  <a:lnTo>
                    <a:pt x="190500" y="198120"/>
                  </a:lnTo>
                  <a:lnTo>
                    <a:pt x="195091" y="193184"/>
                  </a:lnTo>
                  <a:close/>
                </a:path>
                <a:path w="391795" h="212089">
                  <a:moveTo>
                    <a:pt x="199644" y="198120"/>
                  </a:moveTo>
                  <a:lnTo>
                    <a:pt x="195091" y="193184"/>
                  </a:lnTo>
                  <a:lnTo>
                    <a:pt x="190500" y="198120"/>
                  </a:lnTo>
                  <a:lnTo>
                    <a:pt x="199644" y="198120"/>
                  </a:lnTo>
                  <a:close/>
                </a:path>
                <a:path w="391795" h="212089">
                  <a:moveTo>
                    <a:pt x="199644" y="206909"/>
                  </a:moveTo>
                  <a:lnTo>
                    <a:pt x="199644" y="198120"/>
                  </a:lnTo>
                  <a:lnTo>
                    <a:pt x="190500" y="198120"/>
                  </a:lnTo>
                  <a:lnTo>
                    <a:pt x="190500" y="206871"/>
                  </a:lnTo>
                  <a:lnTo>
                    <a:pt x="195072" y="211836"/>
                  </a:lnTo>
                  <a:lnTo>
                    <a:pt x="199644" y="206909"/>
                  </a:lnTo>
                  <a:close/>
                </a:path>
                <a:path w="391795" h="212089">
                  <a:moveTo>
                    <a:pt x="377952" y="14779"/>
                  </a:moveTo>
                  <a:lnTo>
                    <a:pt x="377952" y="12192"/>
                  </a:lnTo>
                  <a:lnTo>
                    <a:pt x="363456" y="12192"/>
                  </a:lnTo>
                  <a:lnTo>
                    <a:pt x="195091" y="193184"/>
                  </a:lnTo>
                  <a:lnTo>
                    <a:pt x="199644" y="198120"/>
                  </a:lnTo>
                  <a:lnTo>
                    <a:pt x="199644" y="206909"/>
                  </a:lnTo>
                  <a:lnTo>
                    <a:pt x="377952" y="14779"/>
                  </a:lnTo>
                  <a:close/>
                </a:path>
                <a:path w="391795" h="212089">
                  <a:moveTo>
                    <a:pt x="377952" y="12192"/>
                  </a:moveTo>
                  <a:lnTo>
                    <a:pt x="373380" y="1524"/>
                  </a:lnTo>
                  <a:lnTo>
                    <a:pt x="363456" y="12192"/>
                  </a:lnTo>
                  <a:lnTo>
                    <a:pt x="37795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66988" y="2313790"/>
            <a:ext cx="17201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P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6250" y="2469775"/>
            <a:ext cx="82363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Times New Roman"/>
                <a:cs typeface="Times New Roman"/>
              </a:rPr>
              <a:t>r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9759" y="5844091"/>
            <a:ext cx="6858000" cy="12326"/>
          </a:xfrm>
          <a:custGeom>
            <a:avLst/>
            <a:gdLst/>
            <a:ahLst/>
            <a:cxnLst/>
            <a:rect l="l" t="t" r="r" b="b"/>
            <a:pathLst>
              <a:path w="7772400" h="13970">
                <a:moveTo>
                  <a:pt x="7772399" y="13715"/>
                </a:moveTo>
                <a:lnTo>
                  <a:pt x="7772399" y="0"/>
                </a:lnTo>
                <a:lnTo>
                  <a:pt x="0" y="0"/>
                </a:lnTo>
                <a:lnTo>
                  <a:pt x="0" y="13715"/>
                </a:lnTo>
                <a:lnTo>
                  <a:pt x="7772399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/>
          <p:nvPr/>
        </p:nvSpPr>
        <p:spPr>
          <a:xfrm>
            <a:off x="3050241" y="3436619"/>
            <a:ext cx="5111563" cy="1900065"/>
          </a:xfrm>
          <a:prstGeom prst="rect">
            <a:avLst/>
          </a:prstGeom>
        </p:spPr>
        <p:txBody>
          <a:bodyPr vert="horz" wrap="square" lIns="0" tIns="35299" rIns="0" bIns="0" rtlCol="0">
            <a:spAutoFit/>
          </a:bodyPr>
          <a:lstStyle/>
          <a:p>
            <a:pPr marL="286326" indent="-253266">
              <a:spcBef>
                <a:spcPts val="278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G</a:t>
            </a:r>
            <a:r>
              <a:rPr sz="1588" spc="-6" baseline="-20833" dirty="0">
                <a:solidFill>
                  <a:srgbClr val="2C0F4C"/>
                </a:solidFill>
                <a:latin typeface="Trebuchet MS"/>
                <a:cs typeface="Trebuchet MS"/>
              </a:rPr>
              <a:t>t</a:t>
            </a:r>
            <a:r>
              <a:rPr sz="1588" spc="199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G</a:t>
            </a:r>
            <a:r>
              <a:rPr sz="1588" spc="-6" baseline="-20833" dirty="0">
                <a:solidFill>
                  <a:srgbClr val="2C0F4C"/>
                </a:solidFill>
                <a:latin typeface="Trebuchet MS"/>
                <a:cs typeface="Trebuchet MS"/>
              </a:rPr>
              <a:t>r</a:t>
            </a:r>
            <a:r>
              <a:rPr sz="1588" spc="218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are</a:t>
            </a:r>
            <a:r>
              <a:rPr sz="1588" spc="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588" spc="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transmit</a:t>
            </a:r>
            <a:r>
              <a:rPr sz="1588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101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2118" spc="-152" baseline="32986" dirty="0">
                <a:latin typeface="Times New Roman"/>
                <a:cs typeface="Times New Roman"/>
              </a:rPr>
              <a:t>t</a:t>
            </a:r>
            <a:r>
              <a:rPr sz="2118" spc="184" baseline="32986" dirty="0">
                <a:latin typeface="Times New Roman"/>
                <a:cs typeface="Times New Roman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receive</a:t>
            </a:r>
            <a:r>
              <a:rPr sz="1588" spc="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antenna</a:t>
            </a:r>
            <a:r>
              <a:rPr sz="1588" spc="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gains</a:t>
            </a:r>
            <a:endParaRPr sz="1588">
              <a:latin typeface="Trebuchet MS"/>
              <a:cs typeface="Trebuchet MS"/>
            </a:endParaRPr>
          </a:p>
          <a:p>
            <a:pPr marL="286326" indent="-253266">
              <a:spcBef>
                <a:spcPts val="190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dirty="0">
                <a:solidFill>
                  <a:srgbClr val="2C0F4C"/>
                </a:solidFill>
                <a:latin typeface="Symbol"/>
                <a:cs typeface="Symbol"/>
              </a:rPr>
              <a:t></a:t>
            </a:r>
            <a:r>
              <a:rPr sz="1588" spc="44" dirty="0">
                <a:solidFill>
                  <a:srgbClr val="2C0F4C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is</a:t>
            </a:r>
            <a:r>
              <a:rPr sz="1588" spc="-35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588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wavelength</a:t>
            </a:r>
            <a:endParaRPr sz="1588">
              <a:latin typeface="Trebuchet MS"/>
              <a:cs typeface="Trebuchet MS"/>
            </a:endParaRPr>
          </a:p>
          <a:p>
            <a:pPr marL="286326" indent="-253266">
              <a:spcBef>
                <a:spcPts val="190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d</a:t>
            </a:r>
            <a:r>
              <a:rPr sz="1588" spc="-35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is</a:t>
            </a:r>
            <a:r>
              <a:rPr sz="1588" spc="-26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the T-R separation</a:t>
            </a:r>
            <a:endParaRPr sz="1588">
              <a:latin typeface="Trebuchet MS"/>
              <a:cs typeface="Trebuchet MS"/>
            </a:endParaRPr>
          </a:p>
          <a:p>
            <a:pPr marL="286326" indent="-253266">
              <a:spcBef>
                <a:spcPts val="190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P</a:t>
            </a:r>
            <a:r>
              <a:rPr sz="1588" baseline="-20833" dirty="0">
                <a:solidFill>
                  <a:srgbClr val="2C0F4C"/>
                </a:solidFill>
                <a:latin typeface="Trebuchet MS"/>
                <a:cs typeface="Trebuchet MS"/>
              </a:rPr>
              <a:t>t</a:t>
            </a:r>
            <a:r>
              <a:rPr sz="1588" spc="184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is</a:t>
            </a:r>
            <a:r>
              <a:rPr sz="1588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588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transmitted power</a:t>
            </a:r>
            <a:endParaRPr sz="1588">
              <a:latin typeface="Trebuchet MS"/>
              <a:cs typeface="Trebuchet MS"/>
            </a:endParaRPr>
          </a:p>
          <a:p>
            <a:pPr marL="286326" indent="-253266">
              <a:spcBef>
                <a:spcPts val="193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P</a:t>
            </a:r>
            <a:r>
              <a:rPr sz="1588" baseline="-20833" dirty="0">
                <a:solidFill>
                  <a:srgbClr val="2C0F4C"/>
                </a:solidFill>
                <a:latin typeface="Trebuchet MS"/>
                <a:cs typeface="Trebuchet MS"/>
              </a:rPr>
              <a:t>r</a:t>
            </a:r>
            <a:r>
              <a:rPr sz="1588" spc="184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is</a:t>
            </a:r>
            <a:r>
              <a:rPr sz="1588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the</a:t>
            </a:r>
            <a:r>
              <a:rPr sz="1588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received power</a:t>
            </a:r>
            <a:endParaRPr sz="1588">
              <a:latin typeface="Trebuchet MS"/>
              <a:cs typeface="Trebuchet MS"/>
            </a:endParaRPr>
          </a:p>
          <a:p>
            <a:pPr marL="286326" indent="-253266">
              <a:spcBef>
                <a:spcPts val="190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P</a:t>
            </a:r>
            <a:r>
              <a:rPr sz="1588" baseline="-20833" dirty="0">
                <a:solidFill>
                  <a:srgbClr val="2C0F4C"/>
                </a:solidFill>
                <a:latin typeface="Trebuchet MS"/>
                <a:cs typeface="Trebuchet MS"/>
              </a:rPr>
              <a:t>t</a:t>
            </a:r>
            <a:r>
              <a:rPr sz="1588" spc="191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588" spc="-1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P</a:t>
            </a:r>
            <a:r>
              <a:rPr sz="1588" baseline="-20833" dirty="0">
                <a:solidFill>
                  <a:srgbClr val="2C0F4C"/>
                </a:solidFill>
                <a:latin typeface="Trebuchet MS"/>
                <a:cs typeface="Trebuchet MS"/>
              </a:rPr>
              <a:t>r</a:t>
            </a:r>
            <a:r>
              <a:rPr sz="1588" spc="205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are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 in</a:t>
            </a:r>
            <a:r>
              <a:rPr sz="1588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same</a:t>
            </a:r>
            <a:r>
              <a:rPr sz="1588" spc="-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units</a:t>
            </a:r>
            <a:endParaRPr sz="1588">
              <a:latin typeface="Trebuchet MS"/>
              <a:cs typeface="Trebuchet MS"/>
            </a:endParaRPr>
          </a:p>
          <a:p>
            <a:pPr marL="286326" indent="-253266">
              <a:spcBef>
                <a:spcPts val="190"/>
              </a:spcBef>
              <a:buClr>
                <a:srgbClr val="E56416"/>
              </a:buClr>
              <a:buSzPct val="83333"/>
              <a:buFont typeface="MS UI Gothic"/>
              <a:buChar char="❑"/>
              <a:tabLst>
                <a:tab pos="286886" algn="l"/>
              </a:tabLst>
            </a:pP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G</a:t>
            </a:r>
            <a:r>
              <a:rPr sz="1588" spc="-6" baseline="-20833" dirty="0">
                <a:solidFill>
                  <a:srgbClr val="2C0F4C"/>
                </a:solidFill>
                <a:latin typeface="Trebuchet MS"/>
                <a:cs typeface="Trebuchet MS"/>
              </a:rPr>
              <a:t>t</a:t>
            </a:r>
            <a:r>
              <a:rPr sz="1588" spc="199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and</a:t>
            </a:r>
            <a:r>
              <a:rPr sz="1588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G</a:t>
            </a:r>
            <a:r>
              <a:rPr sz="1588" spc="-6" baseline="-20833" dirty="0">
                <a:solidFill>
                  <a:srgbClr val="2C0F4C"/>
                </a:solidFill>
                <a:latin typeface="Trebuchet MS"/>
                <a:cs typeface="Trebuchet MS"/>
              </a:rPr>
              <a:t>r</a:t>
            </a:r>
            <a:r>
              <a:rPr sz="1588" spc="218" baseline="-20833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are</a:t>
            </a:r>
            <a:r>
              <a:rPr sz="1588" spc="9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dimensionless</a:t>
            </a:r>
            <a:r>
              <a:rPr sz="1588" spc="-22" dirty="0">
                <a:solidFill>
                  <a:srgbClr val="2C0F4C"/>
                </a:solidFill>
                <a:latin typeface="Trebuchet MS"/>
                <a:cs typeface="Trebuchet MS"/>
              </a:rPr>
              <a:t> </a:t>
            </a:r>
            <a:r>
              <a:rPr sz="1588" spc="-4" dirty="0">
                <a:solidFill>
                  <a:srgbClr val="2C0F4C"/>
                </a:solidFill>
                <a:latin typeface="Trebuchet MS"/>
                <a:cs typeface="Trebuchet MS"/>
              </a:rPr>
              <a:t>quantities.</a:t>
            </a:r>
            <a:endParaRPr sz="158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5714" y="3294080"/>
            <a:ext cx="32048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G</a:t>
            </a:r>
            <a:r>
              <a:rPr sz="2118" spc="-6" baseline="-20833" dirty="0">
                <a:latin typeface="Times New Roman"/>
                <a:cs typeface="Times New Roman"/>
              </a:rPr>
              <a:t>r</a:t>
            </a:r>
            <a:endParaRPr sz="2118" baseline="-20833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575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419" y="317097"/>
            <a:ext cx="5168713" cy="472415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sz="3000" spc="-4" dirty="0"/>
              <a:t>Basic</a:t>
            </a:r>
            <a:r>
              <a:rPr sz="3000" spc="-22" dirty="0"/>
              <a:t> </a:t>
            </a:r>
            <a:r>
              <a:rPr sz="3000" spc="-4" dirty="0"/>
              <a:t>Propagation Mechanisms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79419" y="947359"/>
            <a:ext cx="4043993" cy="5307796"/>
          </a:xfrm>
          <a:prstGeom prst="rect">
            <a:avLst/>
          </a:prstGeom>
        </p:spPr>
        <p:txBody>
          <a:bodyPr vert="horz" wrap="square" lIns="0" tIns="70037" rIns="0" bIns="0" rtlCol="0">
            <a:spAutoFit/>
          </a:bodyPr>
          <a:lstStyle/>
          <a:p>
            <a:pPr marL="313781" indent="-302575">
              <a:spcBef>
                <a:spcPts val="552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solidFill>
                  <a:srgbClr val="2C0F4C"/>
                </a:solidFill>
                <a:cs typeface="Trebuchet MS"/>
              </a:rPr>
              <a:t>Reflection,</a:t>
            </a:r>
            <a:r>
              <a:rPr sz="1941" spc="-26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diffraction,</a:t>
            </a:r>
            <a:r>
              <a:rPr sz="1941" spc="-22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9" dirty="0">
                <a:solidFill>
                  <a:srgbClr val="2C0F4C"/>
                </a:solidFill>
                <a:cs typeface="Trebuchet MS"/>
              </a:rPr>
              <a:t>and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scattering:</a:t>
            </a:r>
            <a:endParaRPr sz="1941" dirty="0">
              <a:cs typeface="Trebuchet MS"/>
            </a:endParaRPr>
          </a:p>
          <a:p>
            <a:pPr marL="313781" marR="573211" indent="-302575">
              <a:spcBef>
                <a:spcPts val="468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solidFill>
                  <a:srgbClr val="3232CC"/>
                </a:solidFill>
                <a:cs typeface="Trebuchet MS"/>
              </a:rPr>
              <a:t>Reflection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occurs when a propagating electromagnetic </a:t>
            </a:r>
            <a:r>
              <a:rPr sz="1941" spc="-57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wave</a:t>
            </a:r>
            <a:r>
              <a:rPr sz="1941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impinges upon</a:t>
            </a:r>
            <a:r>
              <a:rPr sz="1941" spc="-9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an</a:t>
            </a:r>
            <a:r>
              <a:rPr sz="1941" spc="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object</a:t>
            </a:r>
            <a:endParaRPr sz="1941" dirty="0">
              <a:cs typeface="Trebuchet MS"/>
            </a:endParaRPr>
          </a:p>
          <a:p>
            <a:pPr marL="313781" marR="4483" indent="-302575">
              <a:spcBef>
                <a:spcPts val="468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solidFill>
                  <a:srgbClr val="3232CC"/>
                </a:solidFill>
                <a:cs typeface="Trebuchet MS"/>
              </a:rPr>
              <a:t>Diffraction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occurs when the radio path between the </a:t>
            </a:r>
            <a:r>
              <a:rPr sz="1941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transmitter </a:t>
            </a:r>
            <a:r>
              <a:rPr sz="1941" spc="-9" dirty="0">
                <a:solidFill>
                  <a:srgbClr val="2C0F4C"/>
                </a:solidFill>
                <a:cs typeface="Trebuchet MS"/>
              </a:rPr>
              <a:t>and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receiver is obstructed by a surface that </a:t>
            </a:r>
            <a:r>
              <a:rPr sz="1941" spc="-9" dirty="0">
                <a:solidFill>
                  <a:srgbClr val="2C0F4C"/>
                </a:solidFill>
                <a:cs typeface="Trebuchet MS"/>
              </a:rPr>
              <a:t>has </a:t>
            </a:r>
            <a:r>
              <a:rPr sz="1941" spc="-57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9" dirty="0">
                <a:solidFill>
                  <a:srgbClr val="2C0F4C"/>
                </a:solidFill>
                <a:cs typeface="Trebuchet MS"/>
              </a:rPr>
              <a:t>sharp</a:t>
            </a:r>
            <a:r>
              <a:rPr sz="1941" spc="-22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edges</a:t>
            </a:r>
            <a:endParaRPr sz="1941" dirty="0">
              <a:cs typeface="Trebuchet MS"/>
            </a:endParaRPr>
          </a:p>
          <a:p>
            <a:pPr marL="313781" marR="561445" indent="-302575">
              <a:spcBef>
                <a:spcPts val="463"/>
              </a:spcBef>
              <a:buClr>
                <a:srgbClr val="E56416"/>
              </a:buClr>
              <a:buFont typeface="MS UI Gothic"/>
              <a:buChar char="❑"/>
              <a:tabLst>
                <a:tab pos="313781" algn="l"/>
              </a:tabLst>
            </a:pPr>
            <a:r>
              <a:rPr sz="1941" spc="-4" dirty="0">
                <a:solidFill>
                  <a:srgbClr val="3232CC"/>
                </a:solidFill>
                <a:cs typeface="Trebuchet MS"/>
              </a:rPr>
              <a:t>Scattering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occurs when the medium through </a:t>
            </a:r>
            <a:r>
              <a:rPr sz="1941" spc="-9" dirty="0">
                <a:solidFill>
                  <a:srgbClr val="2C0F4C"/>
                </a:solidFill>
                <a:cs typeface="Trebuchet MS"/>
              </a:rPr>
              <a:t>which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the </a:t>
            </a:r>
            <a:r>
              <a:rPr sz="1941" spc="-57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wave</a:t>
            </a:r>
            <a:r>
              <a:rPr sz="1941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941" spc="-4" dirty="0">
                <a:solidFill>
                  <a:srgbClr val="2C0F4C"/>
                </a:solidFill>
                <a:cs typeface="Trebuchet MS"/>
              </a:rPr>
              <a:t>travels</a:t>
            </a:r>
            <a:endParaRPr sz="1941" dirty="0">
              <a:cs typeface="Trebuchet MS"/>
            </a:endParaRPr>
          </a:p>
          <a:p>
            <a:pPr marL="667346" marR="179864" lvl="1" indent="-253266">
              <a:spcBef>
                <a:spcPts val="432"/>
              </a:spcBef>
              <a:buClr>
                <a:srgbClr val="E56416"/>
              </a:buClr>
              <a:buSzPct val="85000"/>
              <a:buFont typeface="MS UI Gothic"/>
              <a:buChar char="❑"/>
              <a:tabLst>
                <a:tab pos="667906" algn="l"/>
              </a:tabLst>
            </a:pPr>
            <a:r>
              <a:rPr sz="1765" dirty="0">
                <a:solidFill>
                  <a:srgbClr val="2C0F4C"/>
                </a:solidFill>
                <a:cs typeface="Trebuchet MS"/>
              </a:rPr>
              <a:t>consists</a:t>
            </a:r>
            <a:r>
              <a:rPr sz="1765" spc="-4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of</a:t>
            </a:r>
            <a:r>
              <a:rPr sz="1765" spc="-9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objects</a:t>
            </a:r>
            <a:r>
              <a:rPr sz="1765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with</a:t>
            </a:r>
            <a:r>
              <a:rPr sz="1765" spc="-13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dimensions</a:t>
            </a:r>
            <a:r>
              <a:rPr sz="1765" spc="-26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that</a:t>
            </a:r>
            <a:r>
              <a:rPr sz="1765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are</a:t>
            </a:r>
            <a:r>
              <a:rPr sz="1765" spc="-22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small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compared </a:t>
            </a:r>
            <a:r>
              <a:rPr sz="1765" spc="-516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to</a:t>
            </a:r>
            <a:r>
              <a:rPr sz="1765" spc="-26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the</a:t>
            </a:r>
            <a:r>
              <a:rPr sz="1765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wavelength,</a:t>
            </a:r>
            <a:r>
              <a:rPr sz="1765" spc="-40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or</a:t>
            </a:r>
            <a:endParaRPr sz="1765" dirty="0">
              <a:cs typeface="Trebuchet MS"/>
            </a:endParaRPr>
          </a:p>
          <a:p>
            <a:pPr marL="667346" lvl="1" indent="-253266">
              <a:spcBef>
                <a:spcPts val="424"/>
              </a:spcBef>
              <a:buClr>
                <a:srgbClr val="E56416"/>
              </a:buClr>
              <a:buSzPct val="85000"/>
              <a:buFont typeface="MS UI Gothic"/>
              <a:buChar char="❑"/>
              <a:tabLst>
                <a:tab pos="667906" algn="l"/>
              </a:tabLst>
            </a:pPr>
            <a:r>
              <a:rPr sz="1765" spc="-4" dirty="0">
                <a:solidFill>
                  <a:srgbClr val="2C0F4C"/>
                </a:solidFill>
                <a:cs typeface="Trebuchet MS"/>
              </a:rPr>
              <a:t>the</a:t>
            </a:r>
            <a:r>
              <a:rPr sz="1765" spc="-31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number</a:t>
            </a:r>
            <a:r>
              <a:rPr sz="1765" spc="-26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of</a:t>
            </a:r>
            <a:r>
              <a:rPr sz="1765" spc="-13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obstacles</a:t>
            </a:r>
            <a:r>
              <a:rPr sz="1765" spc="-44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per</a:t>
            </a:r>
            <a:r>
              <a:rPr sz="1765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spc="-4" dirty="0">
                <a:solidFill>
                  <a:srgbClr val="2C0F4C"/>
                </a:solidFill>
                <a:cs typeface="Trebuchet MS"/>
              </a:rPr>
              <a:t>unit</a:t>
            </a:r>
            <a:r>
              <a:rPr sz="1765" spc="-18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volume</a:t>
            </a:r>
            <a:r>
              <a:rPr sz="1765" spc="-26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is</a:t>
            </a:r>
            <a:r>
              <a:rPr sz="1765" spc="-9" dirty="0">
                <a:solidFill>
                  <a:srgbClr val="2C0F4C"/>
                </a:solidFill>
                <a:cs typeface="Trebuchet MS"/>
              </a:rPr>
              <a:t> </a:t>
            </a:r>
            <a:r>
              <a:rPr sz="1765" dirty="0">
                <a:solidFill>
                  <a:srgbClr val="2C0F4C"/>
                </a:solidFill>
                <a:cs typeface="Trebuchet MS"/>
              </a:rPr>
              <a:t>large.</a:t>
            </a:r>
            <a:endParaRPr sz="1765" dirty="0">
              <a:cs typeface="Trebuchet MS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EFF1447E-DA93-104A-9986-63068F2C039D}"/>
              </a:ext>
            </a:extLst>
          </p:cNvPr>
          <p:cNvGrpSpPr/>
          <p:nvPr/>
        </p:nvGrpSpPr>
        <p:grpSpPr>
          <a:xfrm>
            <a:off x="4847145" y="1453436"/>
            <a:ext cx="6851276" cy="3351119"/>
            <a:chOff x="1245101" y="2313432"/>
            <a:chExt cx="7764780" cy="379793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54EFE9F-98FA-AD46-A05A-C6379C4C2A54}"/>
                </a:ext>
              </a:extLst>
            </p:cNvPr>
            <p:cNvSpPr/>
            <p:nvPr/>
          </p:nvSpPr>
          <p:spPr>
            <a:xfrm>
              <a:off x="4190999" y="2424683"/>
              <a:ext cx="1196340" cy="306705"/>
            </a:xfrm>
            <a:custGeom>
              <a:avLst/>
              <a:gdLst/>
              <a:ahLst/>
              <a:cxnLst/>
              <a:rect l="l" t="t" r="r" b="b"/>
              <a:pathLst>
                <a:path w="1196339" h="306705">
                  <a:moveTo>
                    <a:pt x="1196339" y="74675"/>
                  </a:moveTo>
                  <a:lnTo>
                    <a:pt x="1182623" y="0"/>
                  </a:lnTo>
                  <a:lnTo>
                    <a:pt x="0" y="231647"/>
                  </a:lnTo>
                  <a:lnTo>
                    <a:pt x="15239" y="306323"/>
                  </a:lnTo>
                  <a:lnTo>
                    <a:pt x="1196339" y="74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E4226DEE-C9C9-4D45-8E13-16F30818BFE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2012" y="2313432"/>
              <a:ext cx="1703832" cy="1394460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2F16F5F-EBA0-D04A-BF1B-EF3D8979E798}"/>
                </a:ext>
              </a:extLst>
            </p:cNvPr>
            <p:cNvSpPr/>
            <p:nvPr/>
          </p:nvSpPr>
          <p:spPr>
            <a:xfrm>
              <a:off x="3511296" y="2584716"/>
              <a:ext cx="3354704" cy="1301750"/>
            </a:xfrm>
            <a:custGeom>
              <a:avLst/>
              <a:gdLst/>
              <a:ahLst/>
              <a:cxnLst/>
              <a:rect l="l" t="t" r="r" b="b"/>
              <a:pathLst>
                <a:path w="3354704" h="1301750">
                  <a:moveTo>
                    <a:pt x="3194304" y="768096"/>
                  </a:moveTo>
                  <a:lnTo>
                    <a:pt x="3110484" y="760476"/>
                  </a:lnTo>
                  <a:lnTo>
                    <a:pt x="3121545" y="789368"/>
                  </a:lnTo>
                  <a:lnTo>
                    <a:pt x="1783245" y="1301483"/>
                  </a:lnTo>
                  <a:lnTo>
                    <a:pt x="1818005" y="1301483"/>
                  </a:lnTo>
                  <a:lnTo>
                    <a:pt x="3126194" y="801522"/>
                  </a:lnTo>
                  <a:lnTo>
                    <a:pt x="3137916" y="832104"/>
                  </a:lnTo>
                  <a:lnTo>
                    <a:pt x="3194304" y="768096"/>
                  </a:lnTo>
                  <a:close/>
                </a:path>
                <a:path w="3354704" h="1301750">
                  <a:moveTo>
                    <a:pt x="3258312" y="513588"/>
                  </a:moveTo>
                  <a:lnTo>
                    <a:pt x="3180588" y="480060"/>
                  </a:lnTo>
                  <a:lnTo>
                    <a:pt x="3182455" y="511251"/>
                  </a:lnTo>
                  <a:lnTo>
                    <a:pt x="1807502" y="594741"/>
                  </a:lnTo>
                  <a:lnTo>
                    <a:pt x="1213802" y="18478"/>
                  </a:lnTo>
                  <a:lnTo>
                    <a:pt x="2200694" y="281736"/>
                  </a:lnTo>
                  <a:lnTo>
                    <a:pt x="2193036" y="312420"/>
                  </a:lnTo>
                  <a:lnTo>
                    <a:pt x="2215896" y="307759"/>
                  </a:lnTo>
                  <a:lnTo>
                    <a:pt x="2275332" y="295656"/>
                  </a:lnTo>
                  <a:lnTo>
                    <a:pt x="2211324" y="239268"/>
                  </a:lnTo>
                  <a:lnTo>
                    <a:pt x="2203742" y="269544"/>
                  </a:lnTo>
                  <a:lnTo>
                    <a:pt x="1193292" y="0"/>
                  </a:lnTo>
                  <a:lnTo>
                    <a:pt x="1191768" y="6096"/>
                  </a:lnTo>
                  <a:lnTo>
                    <a:pt x="1187196" y="10668"/>
                  </a:lnTo>
                  <a:lnTo>
                    <a:pt x="1790852" y="595744"/>
                  </a:lnTo>
                  <a:lnTo>
                    <a:pt x="1469555" y="615251"/>
                  </a:lnTo>
                  <a:lnTo>
                    <a:pt x="1187196" y="48768"/>
                  </a:lnTo>
                  <a:lnTo>
                    <a:pt x="1176528" y="53340"/>
                  </a:lnTo>
                  <a:lnTo>
                    <a:pt x="1455737" y="616089"/>
                  </a:lnTo>
                  <a:lnTo>
                    <a:pt x="789482" y="656539"/>
                  </a:lnTo>
                  <a:lnTo>
                    <a:pt x="1130808" y="21323"/>
                  </a:lnTo>
                  <a:lnTo>
                    <a:pt x="1120140" y="15227"/>
                  </a:lnTo>
                  <a:lnTo>
                    <a:pt x="775068" y="657415"/>
                  </a:lnTo>
                  <a:lnTo>
                    <a:pt x="6096" y="704088"/>
                  </a:lnTo>
                  <a:lnTo>
                    <a:pt x="6096" y="710184"/>
                  </a:lnTo>
                  <a:lnTo>
                    <a:pt x="0" y="710184"/>
                  </a:lnTo>
                  <a:lnTo>
                    <a:pt x="0" y="1301483"/>
                  </a:lnTo>
                  <a:lnTo>
                    <a:pt x="12192" y="1301483"/>
                  </a:lnTo>
                  <a:lnTo>
                    <a:pt x="12192" y="715911"/>
                  </a:lnTo>
                  <a:lnTo>
                    <a:pt x="768273" y="670039"/>
                  </a:lnTo>
                  <a:lnTo>
                    <a:pt x="428980" y="1301483"/>
                  </a:lnTo>
                  <a:lnTo>
                    <a:pt x="442925" y="1301483"/>
                  </a:lnTo>
                  <a:lnTo>
                    <a:pt x="782688" y="669163"/>
                  </a:lnTo>
                  <a:lnTo>
                    <a:pt x="1461630" y="627964"/>
                  </a:lnTo>
                  <a:lnTo>
                    <a:pt x="1664589" y="1037005"/>
                  </a:lnTo>
                  <a:lnTo>
                    <a:pt x="1636776" y="1051560"/>
                  </a:lnTo>
                  <a:lnTo>
                    <a:pt x="1682496" y="1085850"/>
                  </a:lnTo>
                  <a:lnTo>
                    <a:pt x="1703832" y="1101852"/>
                  </a:lnTo>
                  <a:lnTo>
                    <a:pt x="1703832" y="1016508"/>
                  </a:lnTo>
                  <a:lnTo>
                    <a:pt x="1676654" y="1030706"/>
                  </a:lnTo>
                  <a:lnTo>
                    <a:pt x="1475473" y="627126"/>
                  </a:lnTo>
                  <a:lnTo>
                    <a:pt x="1802739" y="607275"/>
                  </a:lnTo>
                  <a:lnTo>
                    <a:pt x="2216950" y="1008710"/>
                  </a:lnTo>
                  <a:lnTo>
                    <a:pt x="2194560" y="1031748"/>
                  </a:lnTo>
                  <a:lnTo>
                    <a:pt x="2234184" y="1044448"/>
                  </a:lnTo>
                  <a:lnTo>
                    <a:pt x="2275332" y="1057656"/>
                  </a:lnTo>
                  <a:lnTo>
                    <a:pt x="2247900" y="976884"/>
                  </a:lnTo>
                  <a:lnTo>
                    <a:pt x="2225230" y="1000188"/>
                  </a:lnTo>
                  <a:lnTo>
                    <a:pt x="1819363" y="606259"/>
                  </a:lnTo>
                  <a:lnTo>
                    <a:pt x="3183191" y="523494"/>
                  </a:lnTo>
                  <a:lnTo>
                    <a:pt x="3185160" y="556260"/>
                  </a:lnTo>
                  <a:lnTo>
                    <a:pt x="3195828" y="550037"/>
                  </a:lnTo>
                  <a:lnTo>
                    <a:pt x="3258312" y="513588"/>
                  </a:lnTo>
                  <a:close/>
                </a:path>
                <a:path w="3354704" h="1301750">
                  <a:moveTo>
                    <a:pt x="3354324" y="615696"/>
                  </a:moveTo>
                  <a:lnTo>
                    <a:pt x="3340608" y="615696"/>
                  </a:lnTo>
                  <a:lnTo>
                    <a:pt x="3340608" y="1301483"/>
                  </a:lnTo>
                  <a:lnTo>
                    <a:pt x="3354324" y="1301483"/>
                  </a:lnTo>
                  <a:lnTo>
                    <a:pt x="3354324" y="615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71FAD060-3237-5C4D-99DA-97CA7D7EA80E}"/>
                </a:ext>
              </a:extLst>
            </p:cNvPr>
            <p:cNvSpPr/>
            <p:nvPr/>
          </p:nvSpPr>
          <p:spPr>
            <a:xfrm>
              <a:off x="6705600" y="3047999"/>
              <a:ext cx="295910" cy="228600"/>
            </a:xfrm>
            <a:custGeom>
              <a:avLst/>
              <a:gdLst/>
              <a:ahLst/>
              <a:cxnLst/>
              <a:rect l="l" t="t" r="r" b="b"/>
              <a:pathLst>
                <a:path w="295909" h="228600">
                  <a:moveTo>
                    <a:pt x="295655" y="0"/>
                  </a:moveTo>
                  <a:lnTo>
                    <a:pt x="0" y="0"/>
                  </a:lnTo>
                  <a:lnTo>
                    <a:pt x="147827" y="228599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1B500A2-FBB0-C947-85B9-A018398CDB6E}"/>
                </a:ext>
              </a:extLst>
            </p:cNvPr>
            <p:cNvSpPr/>
            <p:nvPr/>
          </p:nvSpPr>
          <p:spPr>
            <a:xfrm>
              <a:off x="3514344" y="3041916"/>
              <a:ext cx="5495925" cy="1536700"/>
            </a:xfrm>
            <a:custGeom>
              <a:avLst/>
              <a:gdLst/>
              <a:ahLst/>
              <a:cxnLst/>
              <a:rect l="l" t="t" r="r" b="b"/>
              <a:pathLst>
                <a:path w="5495925" h="1536700">
                  <a:moveTo>
                    <a:pt x="1814957" y="844283"/>
                  </a:moveTo>
                  <a:lnTo>
                    <a:pt x="1780197" y="844283"/>
                  </a:lnTo>
                  <a:lnTo>
                    <a:pt x="0" y="1525524"/>
                  </a:lnTo>
                  <a:lnTo>
                    <a:pt x="4572" y="1536192"/>
                  </a:lnTo>
                  <a:lnTo>
                    <a:pt x="1814957" y="844283"/>
                  </a:lnTo>
                  <a:close/>
                </a:path>
                <a:path w="5495925" h="1536700">
                  <a:moveTo>
                    <a:pt x="3499104" y="0"/>
                  </a:moveTo>
                  <a:lnTo>
                    <a:pt x="3475431" y="0"/>
                  </a:lnTo>
                  <a:lnTo>
                    <a:pt x="3475431" y="13716"/>
                  </a:lnTo>
                  <a:lnTo>
                    <a:pt x="3339846" y="223393"/>
                  </a:lnTo>
                  <a:lnTo>
                    <a:pt x="3204248" y="13716"/>
                  </a:lnTo>
                  <a:lnTo>
                    <a:pt x="3475431" y="13716"/>
                  </a:lnTo>
                  <a:lnTo>
                    <a:pt x="3475431" y="0"/>
                  </a:lnTo>
                  <a:lnTo>
                    <a:pt x="3180588" y="0"/>
                  </a:lnTo>
                  <a:lnTo>
                    <a:pt x="3191256" y="16611"/>
                  </a:lnTo>
                  <a:lnTo>
                    <a:pt x="3334512" y="239763"/>
                  </a:lnTo>
                  <a:lnTo>
                    <a:pt x="3339084" y="246888"/>
                  </a:lnTo>
                  <a:lnTo>
                    <a:pt x="3345180" y="237477"/>
                  </a:lnTo>
                  <a:lnTo>
                    <a:pt x="3486912" y="18808"/>
                  </a:lnTo>
                  <a:lnTo>
                    <a:pt x="3499104" y="0"/>
                  </a:lnTo>
                  <a:close/>
                </a:path>
                <a:path w="5495925" h="1536700">
                  <a:moveTo>
                    <a:pt x="5495544" y="813816"/>
                  </a:moveTo>
                  <a:lnTo>
                    <a:pt x="4148328" y="813816"/>
                  </a:lnTo>
                  <a:lnTo>
                    <a:pt x="4148328" y="844283"/>
                  </a:lnTo>
                  <a:lnTo>
                    <a:pt x="4154424" y="844283"/>
                  </a:lnTo>
                  <a:lnTo>
                    <a:pt x="4160520" y="844283"/>
                  </a:lnTo>
                  <a:lnTo>
                    <a:pt x="4160520" y="826008"/>
                  </a:lnTo>
                  <a:lnTo>
                    <a:pt x="5483352" y="826008"/>
                  </a:lnTo>
                  <a:lnTo>
                    <a:pt x="5483352" y="844283"/>
                  </a:lnTo>
                  <a:lnTo>
                    <a:pt x="5489448" y="844283"/>
                  </a:lnTo>
                  <a:lnTo>
                    <a:pt x="5495544" y="844283"/>
                  </a:lnTo>
                  <a:lnTo>
                    <a:pt x="5495544" y="813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6F3374A-082B-3F4A-9D3D-56D05CE6D19E}"/>
                </a:ext>
              </a:extLst>
            </p:cNvPr>
            <p:cNvSpPr/>
            <p:nvPr/>
          </p:nvSpPr>
          <p:spPr>
            <a:xfrm>
              <a:off x="1251197" y="5242559"/>
              <a:ext cx="1515110" cy="862965"/>
            </a:xfrm>
            <a:custGeom>
              <a:avLst/>
              <a:gdLst/>
              <a:ahLst/>
              <a:cxnLst/>
              <a:rect l="l" t="t" r="r" b="b"/>
              <a:pathLst>
                <a:path w="1515110" h="862964">
                  <a:moveTo>
                    <a:pt x="1514855" y="862583"/>
                  </a:moveTo>
                  <a:lnTo>
                    <a:pt x="1514855" y="0"/>
                  </a:lnTo>
                  <a:lnTo>
                    <a:pt x="0" y="0"/>
                  </a:lnTo>
                  <a:lnTo>
                    <a:pt x="0" y="862583"/>
                  </a:lnTo>
                  <a:lnTo>
                    <a:pt x="1514855" y="862583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1CD0CC33-E039-A149-8B73-40525CCB07EB}"/>
                </a:ext>
              </a:extLst>
            </p:cNvPr>
            <p:cNvSpPr/>
            <p:nvPr/>
          </p:nvSpPr>
          <p:spPr>
            <a:xfrm>
              <a:off x="1245101" y="5236464"/>
              <a:ext cx="1527175" cy="875030"/>
            </a:xfrm>
            <a:custGeom>
              <a:avLst/>
              <a:gdLst/>
              <a:ahLst/>
              <a:cxnLst/>
              <a:rect l="l" t="t" r="r" b="b"/>
              <a:pathLst>
                <a:path w="1527175" h="875029">
                  <a:moveTo>
                    <a:pt x="1527054" y="874776"/>
                  </a:moveTo>
                  <a:lnTo>
                    <a:pt x="1527054" y="0"/>
                  </a:lnTo>
                  <a:lnTo>
                    <a:pt x="0" y="0"/>
                  </a:lnTo>
                  <a:lnTo>
                    <a:pt x="0" y="874776"/>
                  </a:lnTo>
                  <a:lnTo>
                    <a:pt x="6096" y="8747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514862" y="12192"/>
                  </a:lnTo>
                  <a:lnTo>
                    <a:pt x="1514862" y="6096"/>
                  </a:lnTo>
                  <a:lnTo>
                    <a:pt x="1520958" y="12192"/>
                  </a:lnTo>
                  <a:lnTo>
                    <a:pt x="1520958" y="874776"/>
                  </a:lnTo>
                  <a:lnTo>
                    <a:pt x="1527054" y="874776"/>
                  </a:lnTo>
                  <a:close/>
                </a:path>
                <a:path w="1527175" h="8750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527175" h="875029">
                  <a:moveTo>
                    <a:pt x="12192" y="8625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862584"/>
                  </a:lnTo>
                  <a:lnTo>
                    <a:pt x="12192" y="862584"/>
                  </a:lnTo>
                  <a:close/>
                </a:path>
                <a:path w="1527175" h="875029">
                  <a:moveTo>
                    <a:pt x="1520958" y="862584"/>
                  </a:moveTo>
                  <a:lnTo>
                    <a:pt x="6096" y="862584"/>
                  </a:lnTo>
                  <a:lnTo>
                    <a:pt x="12192" y="868680"/>
                  </a:lnTo>
                  <a:lnTo>
                    <a:pt x="12192" y="874776"/>
                  </a:lnTo>
                  <a:lnTo>
                    <a:pt x="1514862" y="874776"/>
                  </a:lnTo>
                  <a:lnTo>
                    <a:pt x="1514862" y="868680"/>
                  </a:lnTo>
                  <a:lnTo>
                    <a:pt x="1520958" y="862584"/>
                  </a:lnTo>
                  <a:close/>
                </a:path>
                <a:path w="1527175" h="875029">
                  <a:moveTo>
                    <a:pt x="12192" y="874776"/>
                  </a:moveTo>
                  <a:lnTo>
                    <a:pt x="12192" y="868680"/>
                  </a:lnTo>
                  <a:lnTo>
                    <a:pt x="6096" y="862584"/>
                  </a:lnTo>
                  <a:lnTo>
                    <a:pt x="6096" y="874776"/>
                  </a:lnTo>
                  <a:lnTo>
                    <a:pt x="12192" y="874776"/>
                  </a:lnTo>
                  <a:close/>
                </a:path>
                <a:path w="1527175" h="875029">
                  <a:moveTo>
                    <a:pt x="1520958" y="12192"/>
                  </a:moveTo>
                  <a:lnTo>
                    <a:pt x="1514862" y="6096"/>
                  </a:lnTo>
                  <a:lnTo>
                    <a:pt x="1514862" y="12192"/>
                  </a:lnTo>
                  <a:lnTo>
                    <a:pt x="1520958" y="12192"/>
                  </a:lnTo>
                  <a:close/>
                </a:path>
                <a:path w="1527175" h="875029">
                  <a:moveTo>
                    <a:pt x="1520958" y="862584"/>
                  </a:moveTo>
                  <a:lnTo>
                    <a:pt x="1520958" y="12192"/>
                  </a:lnTo>
                  <a:lnTo>
                    <a:pt x="1514862" y="12192"/>
                  </a:lnTo>
                  <a:lnTo>
                    <a:pt x="1514862" y="862584"/>
                  </a:lnTo>
                  <a:lnTo>
                    <a:pt x="1520958" y="862584"/>
                  </a:lnTo>
                  <a:close/>
                </a:path>
                <a:path w="1527175" h="875029">
                  <a:moveTo>
                    <a:pt x="1520958" y="874776"/>
                  </a:moveTo>
                  <a:lnTo>
                    <a:pt x="1520958" y="862584"/>
                  </a:lnTo>
                  <a:lnTo>
                    <a:pt x="1514862" y="868680"/>
                  </a:lnTo>
                  <a:lnTo>
                    <a:pt x="1514862" y="874776"/>
                  </a:lnTo>
                  <a:lnTo>
                    <a:pt x="1520958" y="874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2F955550-7E7F-E545-B737-A1251930110D}"/>
              </a:ext>
            </a:extLst>
          </p:cNvPr>
          <p:cNvSpPr txBox="1"/>
          <p:nvPr/>
        </p:nvSpPr>
        <p:spPr>
          <a:xfrm>
            <a:off x="8802826" y="1309104"/>
            <a:ext cx="11144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Scattering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080E13E-6396-A84F-A8D1-29A635D4603B}"/>
              </a:ext>
            </a:extLst>
          </p:cNvPr>
          <p:cNvSpPr txBox="1"/>
          <p:nvPr/>
        </p:nvSpPr>
        <p:spPr>
          <a:xfrm>
            <a:off x="4852524" y="4037959"/>
            <a:ext cx="1336862" cy="456618"/>
          </a:xfrm>
          <a:prstGeom prst="rect">
            <a:avLst/>
          </a:prstGeom>
        </p:spPr>
        <p:txBody>
          <a:bodyPr vert="horz" wrap="square" lIns="0" tIns="183216" rIns="0" bIns="0" rtlCol="0">
            <a:spAutoFit/>
          </a:bodyPr>
          <a:lstStyle/>
          <a:p>
            <a:pPr marL="80687">
              <a:spcBef>
                <a:spcPts val="1443"/>
              </a:spcBef>
            </a:pPr>
            <a:r>
              <a:rPr sz="1765" spc="-13" dirty="0">
                <a:latin typeface="Times New Roman"/>
                <a:cs typeface="Times New Roman"/>
              </a:rPr>
              <a:t>Transmitter</a:t>
            </a:r>
            <a:endParaRPr sz="1765">
              <a:latin typeface="Times New Roman"/>
              <a:cs typeface="Times New Roman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2034BC27-BC48-9C4D-91DC-734BCB062258}"/>
              </a:ext>
            </a:extLst>
          </p:cNvPr>
          <p:cNvGrpSpPr/>
          <p:nvPr/>
        </p:nvGrpSpPr>
        <p:grpSpPr>
          <a:xfrm>
            <a:off x="6189167" y="2841171"/>
            <a:ext cx="5509372" cy="1577788"/>
            <a:chOff x="2766059" y="3886199"/>
            <a:chExt cx="6243955" cy="1788160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CD3CAAE-6F69-144A-AAEE-7E4657A10FEC}"/>
                </a:ext>
              </a:extLst>
            </p:cNvPr>
            <p:cNvSpPr/>
            <p:nvPr/>
          </p:nvSpPr>
          <p:spPr>
            <a:xfrm>
              <a:off x="3511296" y="3886199"/>
              <a:ext cx="443230" cy="730250"/>
            </a:xfrm>
            <a:custGeom>
              <a:avLst/>
              <a:gdLst/>
              <a:ahLst/>
              <a:cxnLst/>
              <a:rect l="l" t="t" r="r" b="b"/>
              <a:pathLst>
                <a:path w="443229" h="730250">
                  <a:moveTo>
                    <a:pt x="12192" y="0"/>
                  </a:moveTo>
                  <a:lnTo>
                    <a:pt x="0" y="0"/>
                  </a:lnTo>
                  <a:lnTo>
                    <a:pt x="0" y="730008"/>
                  </a:lnTo>
                  <a:lnTo>
                    <a:pt x="12192" y="730008"/>
                  </a:lnTo>
                  <a:lnTo>
                    <a:pt x="12192" y="0"/>
                  </a:lnTo>
                  <a:close/>
                </a:path>
                <a:path w="443229" h="730250">
                  <a:moveTo>
                    <a:pt x="442925" y="0"/>
                  </a:moveTo>
                  <a:lnTo>
                    <a:pt x="428980" y="0"/>
                  </a:lnTo>
                  <a:lnTo>
                    <a:pt x="56388" y="693432"/>
                  </a:lnTo>
                  <a:lnTo>
                    <a:pt x="67056" y="699528"/>
                  </a:lnTo>
                  <a:lnTo>
                    <a:pt x="442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E90EBD3-EB2F-2847-9BD2-2C472B50FB99}"/>
                </a:ext>
              </a:extLst>
            </p:cNvPr>
            <p:cNvSpPr/>
            <p:nvPr/>
          </p:nvSpPr>
          <p:spPr>
            <a:xfrm>
              <a:off x="7668768" y="3886199"/>
              <a:ext cx="1335405" cy="672465"/>
            </a:xfrm>
            <a:custGeom>
              <a:avLst/>
              <a:gdLst/>
              <a:ahLst/>
              <a:cxnLst/>
              <a:rect l="l" t="t" r="r" b="b"/>
              <a:pathLst>
                <a:path w="1335404" h="672464">
                  <a:moveTo>
                    <a:pt x="1335024" y="0"/>
                  </a:moveTo>
                  <a:lnTo>
                    <a:pt x="0" y="0"/>
                  </a:lnTo>
                  <a:lnTo>
                    <a:pt x="0" y="672084"/>
                  </a:lnTo>
                  <a:lnTo>
                    <a:pt x="1335024" y="672084"/>
                  </a:lnTo>
                  <a:lnTo>
                    <a:pt x="1335024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C0D8D463-7D52-924D-9D29-312C8A54A7B2}"/>
                </a:ext>
              </a:extLst>
            </p:cNvPr>
            <p:cNvSpPr/>
            <p:nvPr/>
          </p:nvSpPr>
          <p:spPr>
            <a:xfrm>
              <a:off x="2766060" y="3886199"/>
              <a:ext cx="6243955" cy="1788160"/>
            </a:xfrm>
            <a:custGeom>
              <a:avLst/>
              <a:gdLst/>
              <a:ahLst/>
              <a:cxnLst/>
              <a:rect l="l" t="t" r="r" b="b"/>
              <a:pathLst>
                <a:path w="6243955" h="1788160">
                  <a:moveTo>
                    <a:pt x="757428" y="1019556"/>
                  </a:moveTo>
                  <a:lnTo>
                    <a:pt x="745236" y="1019556"/>
                  </a:lnTo>
                  <a:lnTo>
                    <a:pt x="745236" y="1775460"/>
                  </a:lnTo>
                  <a:lnTo>
                    <a:pt x="0" y="1775460"/>
                  </a:lnTo>
                  <a:lnTo>
                    <a:pt x="0" y="1787652"/>
                  </a:lnTo>
                  <a:lnTo>
                    <a:pt x="751332" y="1787652"/>
                  </a:lnTo>
                  <a:lnTo>
                    <a:pt x="751332" y="1781556"/>
                  </a:lnTo>
                  <a:lnTo>
                    <a:pt x="757428" y="1781556"/>
                  </a:lnTo>
                  <a:lnTo>
                    <a:pt x="757428" y="1019556"/>
                  </a:lnTo>
                  <a:close/>
                </a:path>
                <a:path w="6243955" h="1788160">
                  <a:moveTo>
                    <a:pt x="6243828" y="0"/>
                  </a:moveTo>
                  <a:lnTo>
                    <a:pt x="6231636" y="0"/>
                  </a:lnTo>
                  <a:lnTo>
                    <a:pt x="6231636" y="666000"/>
                  </a:lnTo>
                  <a:lnTo>
                    <a:pt x="4908804" y="666000"/>
                  </a:lnTo>
                  <a:lnTo>
                    <a:pt x="4908804" y="0"/>
                  </a:lnTo>
                  <a:lnTo>
                    <a:pt x="4896612" y="0"/>
                  </a:lnTo>
                  <a:lnTo>
                    <a:pt x="4896612" y="678192"/>
                  </a:lnTo>
                  <a:lnTo>
                    <a:pt x="4902708" y="678192"/>
                  </a:lnTo>
                  <a:lnTo>
                    <a:pt x="4908804" y="678192"/>
                  </a:lnTo>
                  <a:lnTo>
                    <a:pt x="6231636" y="678192"/>
                  </a:lnTo>
                  <a:lnTo>
                    <a:pt x="6237732" y="678192"/>
                  </a:lnTo>
                  <a:lnTo>
                    <a:pt x="6243828" y="678192"/>
                  </a:lnTo>
                  <a:lnTo>
                    <a:pt x="62438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AC3E8504-98B6-C14B-B7DC-B9B7582BD7CF}"/>
              </a:ext>
            </a:extLst>
          </p:cNvPr>
          <p:cNvSpPr txBox="1"/>
          <p:nvPr/>
        </p:nvSpPr>
        <p:spPr>
          <a:xfrm>
            <a:off x="10515087" y="2819657"/>
            <a:ext cx="1178299" cy="473588"/>
          </a:xfrm>
          <a:prstGeom prst="rect">
            <a:avLst/>
          </a:prstGeom>
        </p:spPr>
        <p:txBody>
          <a:bodyPr vert="horz" wrap="square" lIns="0" tIns="146237" rIns="0" bIns="0" rtlCol="0">
            <a:spAutoFit/>
          </a:bodyPr>
          <a:lstStyle/>
          <a:p>
            <a:pPr marL="116547">
              <a:spcBef>
                <a:spcPts val="1152"/>
              </a:spcBef>
            </a:pPr>
            <a:r>
              <a:rPr sz="2118" spc="-4" dirty="0">
                <a:latin typeface="Times New Roman"/>
                <a:cs typeface="Times New Roman"/>
              </a:rPr>
              <a:t>Receiver</a:t>
            </a:r>
            <a:endParaRPr sz="2118">
              <a:latin typeface="Times New Roman"/>
              <a:cs typeface="Times New Roman"/>
            </a:endParaRPr>
          </a:p>
        </p:txBody>
      </p:sp>
      <p:grpSp>
        <p:nvGrpSpPr>
          <p:cNvPr id="21" name="object 20">
            <a:extLst>
              <a:ext uri="{FF2B5EF4-FFF2-40B4-BE49-F238E27FC236}">
                <a16:creationId xmlns:a16="http://schemas.microsoft.com/office/drawing/2014/main" id="{A75F87F6-20A3-1A49-9C4E-13DAE84D097D}"/>
              </a:ext>
            </a:extLst>
          </p:cNvPr>
          <p:cNvGrpSpPr/>
          <p:nvPr/>
        </p:nvGrpSpPr>
        <p:grpSpPr>
          <a:xfrm>
            <a:off x="7917115" y="2841171"/>
            <a:ext cx="2598084" cy="894229"/>
            <a:chOff x="4724400" y="3886199"/>
            <a:chExt cx="2944495" cy="1013460"/>
          </a:xfrm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EC244C70-6EDD-7946-9700-0C01262B5D44}"/>
                </a:ext>
              </a:extLst>
            </p:cNvPr>
            <p:cNvSpPr/>
            <p:nvPr/>
          </p:nvSpPr>
          <p:spPr>
            <a:xfrm>
              <a:off x="6851904" y="3886199"/>
              <a:ext cx="817244" cy="314325"/>
            </a:xfrm>
            <a:custGeom>
              <a:avLst/>
              <a:gdLst/>
              <a:ahLst/>
              <a:cxnLst/>
              <a:rect l="l" t="t" r="r" b="b"/>
              <a:pathLst>
                <a:path w="817245" h="314325">
                  <a:moveTo>
                    <a:pt x="13716" y="0"/>
                  </a:moveTo>
                  <a:lnTo>
                    <a:pt x="0" y="0"/>
                  </a:lnTo>
                  <a:lnTo>
                    <a:pt x="0" y="304812"/>
                  </a:lnTo>
                  <a:lnTo>
                    <a:pt x="13716" y="304812"/>
                  </a:lnTo>
                  <a:lnTo>
                    <a:pt x="13716" y="0"/>
                  </a:lnTo>
                  <a:close/>
                </a:path>
                <a:path w="817245" h="314325">
                  <a:moveTo>
                    <a:pt x="816864" y="300228"/>
                  </a:moveTo>
                  <a:lnTo>
                    <a:pt x="32004" y="300228"/>
                  </a:lnTo>
                  <a:lnTo>
                    <a:pt x="32004" y="313944"/>
                  </a:lnTo>
                  <a:lnTo>
                    <a:pt x="816864" y="313944"/>
                  </a:lnTo>
                  <a:lnTo>
                    <a:pt x="816864" y="30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84169CEF-1858-C344-A70A-A0C7B588F7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0" y="4114799"/>
              <a:ext cx="1470659" cy="784859"/>
            </a:xfrm>
            <a:prstGeom prst="rect">
              <a:avLst/>
            </a:prstGeom>
          </p:spPr>
        </p:pic>
      </p:grpSp>
      <p:sp>
        <p:nvSpPr>
          <p:cNvPr id="24" name="object 23">
            <a:extLst>
              <a:ext uri="{FF2B5EF4-FFF2-40B4-BE49-F238E27FC236}">
                <a16:creationId xmlns:a16="http://schemas.microsoft.com/office/drawing/2014/main" id="{9FF3688B-18D6-6547-A478-30E7D92D499E}"/>
              </a:ext>
            </a:extLst>
          </p:cNvPr>
          <p:cNvSpPr txBox="1"/>
          <p:nvPr/>
        </p:nvSpPr>
        <p:spPr>
          <a:xfrm>
            <a:off x="7959695" y="3206483"/>
            <a:ext cx="12124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9" dirty="0">
                <a:latin typeface="Times New Roman"/>
                <a:cs typeface="Times New Roman"/>
              </a:rPr>
              <a:t>Diffraction</a:t>
            </a:r>
            <a:endParaRPr sz="2118">
              <a:latin typeface="Times New Roman"/>
              <a:cs typeface="Times New Roman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3ED2D55C-7869-E14B-A90A-3973BB262363}"/>
              </a:ext>
            </a:extLst>
          </p:cNvPr>
          <p:cNvGrpSpPr/>
          <p:nvPr/>
        </p:nvGrpSpPr>
        <p:grpSpPr>
          <a:xfrm>
            <a:off x="6697466" y="3575382"/>
            <a:ext cx="281268" cy="217954"/>
            <a:chOff x="3342132" y="4718304"/>
            <a:chExt cx="318770" cy="247015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A5D6F4FD-C0EB-CB4B-A406-D1E442D8B7C4}"/>
                </a:ext>
              </a:extLst>
            </p:cNvPr>
            <p:cNvSpPr/>
            <p:nvPr/>
          </p:nvSpPr>
          <p:spPr>
            <a:xfrm>
              <a:off x="3352799" y="4724399"/>
              <a:ext cx="295910" cy="228600"/>
            </a:xfrm>
            <a:custGeom>
              <a:avLst/>
              <a:gdLst/>
              <a:ahLst/>
              <a:cxnLst/>
              <a:rect l="l" t="t" r="r" b="b"/>
              <a:pathLst>
                <a:path w="295910" h="228600">
                  <a:moveTo>
                    <a:pt x="295655" y="0"/>
                  </a:moveTo>
                  <a:lnTo>
                    <a:pt x="0" y="0"/>
                  </a:lnTo>
                  <a:lnTo>
                    <a:pt x="147827" y="228599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32EA72BD-126E-8E44-BE23-F3DD854A2F90}"/>
                </a:ext>
              </a:extLst>
            </p:cNvPr>
            <p:cNvSpPr/>
            <p:nvPr/>
          </p:nvSpPr>
          <p:spPr>
            <a:xfrm>
              <a:off x="3342132" y="4718304"/>
              <a:ext cx="318770" cy="247015"/>
            </a:xfrm>
            <a:custGeom>
              <a:avLst/>
              <a:gdLst/>
              <a:ahLst/>
              <a:cxnLst/>
              <a:rect l="l" t="t" r="r" b="b"/>
              <a:pathLst>
                <a:path w="318770" h="247014">
                  <a:moveTo>
                    <a:pt x="318516" y="0"/>
                  </a:moveTo>
                  <a:lnTo>
                    <a:pt x="0" y="0"/>
                  </a:lnTo>
                  <a:lnTo>
                    <a:pt x="10668" y="16617"/>
                  </a:lnTo>
                  <a:lnTo>
                    <a:pt x="10668" y="13716"/>
                  </a:lnTo>
                  <a:lnTo>
                    <a:pt x="16764" y="3048"/>
                  </a:lnTo>
                  <a:lnTo>
                    <a:pt x="23662" y="13716"/>
                  </a:lnTo>
                  <a:lnTo>
                    <a:pt x="294853" y="13716"/>
                  </a:lnTo>
                  <a:lnTo>
                    <a:pt x="301752" y="3048"/>
                  </a:lnTo>
                  <a:lnTo>
                    <a:pt x="306324" y="13716"/>
                  </a:lnTo>
                  <a:lnTo>
                    <a:pt x="306324" y="18810"/>
                  </a:lnTo>
                  <a:lnTo>
                    <a:pt x="318516" y="0"/>
                  </a:lnTo>
                  <a:close/>
                </a:path>
                <a:path w="318770" h="247014">
                  <a:moveTo>
                    <a:pt x="23662" y="13716"/>
                  </a:moveTo>
                  <a:lnTo>
                    <a:pt x="16764" y="3048"/>
                  </a:lnTo>
                  <a:lnTo>
                    <a:pt x="10668" y="13716"/>
                  </a:lnTo>
                  <a:lnTo>
                    <a:pt x="23662" y="13716"/>
                  </a:lnTo>
                  <a:close/>
                </a:path>
                <a:path w="318770" h="247014">
                  <a:moveTo>
                    <a:pt x="159258" y="223399"/>
                  </a:moveTo>
                  <a:lnTo>
                    <a:pt x="23662" y="13716"/>
                  </a:lnTo>
                  <a:lnTo>
                    <a:pt x="10668" y="13716"/>
                  </a:lnTo>
                  <a:lnTo>
                    <a:pt x="10668" y="16617"/>
                  </a:lnTo>
                  <a:lnTo>
                    <a:pt x="153924" y="239766"/>
                  </a:lnTo>
                  <a:lnTo>
                    <a:pt x="153924" y="231648"/>
                  </a:lnTo>
                  <a:lnTo>
                    <a:pt x="159258" y="223399"/>
                  </a:lnTo>
                  <a:close/>
                </a:path>
                <a:path w="318770" h="247014">
                  <a:moveTo>
                    <a:pt x="164592" y="231648"/>
                  </a:moveTo>
                  <a:lnTo>
                    <a:pt x="159258" y="223399"/>
                  </a:lnTo>
                  <a:lnTo>
                    <a:pt x="153924" y="231648"/>
                  </a:lnTo>
                  <a:lnTo>
                    <a:pt x="164592" y="231648"/>
                  </a:lnTo>
                  <a:close/>
                </a:path>
                <a:path w="318770" h="247014">
                  <a:moveTo>
                    <a:pt x="164592" y="237482"/>
                  </a:moveTo>
                  <a:lnTo>
                    <a:pt x="164592" y="231648"/>
                  </a:lnTo>
                  <a:lnTo>
                    <a:pt x="153924" y="231648"/>
                  </a:lnTo>
                  <a:lnTo>
                    <a:pt x="153924" y="239766"/>
                  </a:lnTo>
                  <a:lnTo>
                    <a:pt x="158496" y="246888"/>
                  </a:lnTo>
                  <a:lnTo>
                    <a:pt x="164592" y="237482"/>
                  </a:lnTo>
                  <a:close/>
                </a:path>
                <a:path w="318770" h="247014">
                  <a:moveTo>
                    <a:pt x="306324" y="18810"/>
                  </a:moveTo>
                  <a:lnTo>
                    <a:pt x="306324" y="13716"/>
                  </a:lnTo>
                  <a:lnTo>
                    <a:pt x="294853" y="13716"/>
                  </a:lnTo>
                  <a:lnTo>
                    <a:pt x="159258" y="223399"/>
                  </a:lnTo>
                  <a:lnTo>
                    <a:pt x="164592" y="231648"/>
                  </a:lnTo>
                  <a:lnTo>
                    <a:pt x="164592" y="237482"/>
                  </a:lnTo>
                  <a:lnTo>
                    <a:pt x="306324" y="18810"/>
                  </a:lnTo>
                  <a:close/>
                </a:path>
                <a:path w="318770" h="247014">
                  <a:moveTo>
                    <a:pt x="306324" y="13716"/>
                  </a:moveTo>
                  <a:lnTo>
                    <a:pt x="301752" y="3048"/>
                  </a:lnTo>
                  <a:lnTo>
                    <a:pt x="294853" y="13716"/>
                  </a:lnTo>
                  <a:lnTo>
                    <a:pt x="306324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326197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characteristics: multipath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AB7767E-A3AF-B615-1E24-16E4721F5562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130543"/>
            <a:ext cx="10869259" cy="137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multipath propagation: </a:t>
            </a:r>
            <a:r>
              <a:rPr lang="en-US" sz="2800" dirty="0"/>
              <a:t>radio signal reflects off objects ground, built environment, arriving at destination at slightly different times</a:t>
            </a:r>
            <a:endParaRPr lang="en-US" dirty="0">
              <a:latin typeface="Gill Sans MT" charset="0"/>
            </a:endParaRPr>
          </a:p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endParaRPr lang="en-US" sz="28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7163DF3-8582-3897-7E78-9CCFD3ABC4B8}"/>
              </a:ext>
            </a:extLst>
          </p:cNvPr>
          <p:cNvGrpSpPr/>
          <p:nvPr/>
        </p:nvGrpSpPr>
        <p:grpSpPr>
          <a:xfrm flipH="1">
            <a:off x="5760437" y="4298161"/>
            <a:ext cx="1120967" cy="365125"/>
            <a:chOff x="8493165" y="2029804"/>
            <a:chExt cx="849312" cy="226109"/>
          </a:xfrm>
        </p:grpSpPr>
        <p:pic>
          <p:nvPicPr>
            <p:cNvPr id="263" name="Picture 603" descr="car_icon_small">
              <a:extLst>
                <a:ext uri="{FF2B5EF4-FFF2-40B4-BE49-F238E27FC236}">
                  <a16:creationId xmlns:a16="http://schemas.microsoft.com/office/drawing/2014/main" id="{6ED5674B-43DC-9997-C361-FC9D33819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4" name="Picture 1017" descr="antenna_stylized">
              <a:extLst>
                <a:ext uri="{FF2B5EF4-FFF2-40B4-BE49-F238E27FC236}">
                  <a16:creationId xmlns:a16="http://schemas.microsoft.com/office/drawing/2014/main" id="{03F97D3A-958E-566F-68F2-CECAE6D76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75F49D0-0D01-256A-0CD7-B6B6CF0BEC23}"/>
              </a:ext>
            </a:extLst>
          </p:cNvPr>
          <p:cNvGrpSpPr/>
          <p:nvPr/>
        </p:nvGrpSpPr>
        <p:grpSpPr>
          <a:xfrm>
            <a:off x="4055467" y="3827615"/>
            <a:ext cx="457200" cy="848265"/>
            <a:chOff x="2392033" y="2938550"/>
            <a:chExt cx="457200" cy="848265"/>
          </a:xfrm>
        </p:grpSpPr>
        <p:pic>
          <p:nvPicPr>
            <p:cNvPr id="59" name="Picture 799" descr="cell_tower_radiation copy">
              <a:extLst>
                <a:ext uri="{FF2B5EF4-FFF2-40B4-BE49-F238E27FC236}">
                  <a16:creationId xmlns:a16="http://schemas.microsoft.com/office/drawing/2014/main" id="{78B7D071-EBD1-94DA-3C10-8A06472D2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033" y="2938550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0">
              <a:extLst>
                <a:ext uri="{FF2B5EF4-FFF2-40B4-BE49-F238E27FC236}">
                  <a16:creationId xmlns:a16="http://schemas.microsoft.com/office/drawing/2014/main" id="{66E36809-A4F1-E415-7E26-9AB8223F2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708" y="3073378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94" name="Group 783">
              <a:extLst>
                <a:ext uri="{FF2B5EF4-FFF2-40B4-BE49-F238E27FC236}">
                  <a16:creationId xmlns:a16="http://schemas.microsoft.com/office/drawing/2014/main" id="{751CDA7E-472F-5EE3-F8F6-9C85ABF2F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451" y="3089758"/>
              <a:ext cx="260874" cy="697057"/>
              <a:chOff x="3130" y="3288"/>
              <a:chExt cx="410" cy="742"/>
            </a:xfrm>
          </p:grpSpPr>
          <p:sp>
            <p:nvSpPr>
              <p:cNvPr id="441" name="Line 270">
                <a:extLst>
                  <a:ext uri="{FF2B5EF4-FFF2-40B4-BE49-F238E27FC236}">
                    <a16:creationId xmlns:a16="http://schemas.microsoft.com/office/drawing/2014/main" id="{F17E4B8D-DFDF-CAC6-A143-30AE3A3E0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2" name="Line 271">
                <a:extLst>
                  <a:ext uri="{FF2B5EF4-FFF2-40B4-BE49-F238E27FC236}">
                    <a16:creationId xmlns:a16="http://schemas.microsoft.com/office/drawing/2014/main" id="{791ACE4A-5DEE-6DB5-66DC-09E2FB53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3" name="Line 272">
                <a:extLst>
                  <a:ext uri="{FF2B5EF4-FFF2-40B4-BE49-F238E27FC236}">
                    <a16:creationId xmlns:a16="http://schemas.microsoft.com/office/drawing/2014/main" id="{42AECBF6-97A8-731D-EFC1-08DEC004E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4" name="Line 273">
                <a:extLst>
                  <a:ext uri="{FF2B5EF4-FFF2-40B4-BE49-F238E27FC236}">
                    <a16:creationId xmlns:a16="http://schemas.microsoft.com/office/drawing/2014/main" id="{14C9C70F-D6DA-CE9A-5A1A-892678CDB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5" name="Line 274">
                <a:extLst>
                  <a:ext uri="{FF2B5EF4-FFF2-40B4-BE49-F238E27FC236}">
                    <a16:creationId xmlns:a16="http://schemas.microsoft.com/office/drawing/2014/main" id="{F6ECA830-1C69-A8CB-96F2-2192A53248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6" name="Line 275">
                <a:extLst>
                  <a:ext uri="{FF2B5EF4-FFF2-40B4-BE49-F238E27FC236}">
                    <a16:creationId xmlns:a16="http://schemas.microsoft.com/office/drawing/2014/main" id="{C2F3E90C-F8AB-633D-6DF8-C08D3334D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7" name="Line 276">
                <a:extLst>
                  <a:ext uri="{FF2B5EF4-FFF2-40B4-BE49-F238E27FC236}">
                    <a16:creationId xmlns:a16="http://schemas.microsoft.com/office/drawing/2014/main" id="{8B2D4235-76EF-6619-6ABB-5BA101A8F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8" name="Line 277">
                <a:extLst>
                  <a:ext uri="{FF2B5EF4-FFF2-40B4-BE49-F238E27FC236}">
                    <a16:creationId xmlns:a16="http://schemas.microsoft.com/office/drawing/2014/main" id="{9CC57805-653E-1AF4-CB55-910DFF482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9" name="Line 278">
                <a:extLst>
                  <a:ext uri="{FF2B5EF4-FFF2-40B4-BE49-F238E27FC236}">
                    <a16:creationId xmlns:a16="http://schemas.microsoft.com/office/drawing/2014/main" id="{08942CFD-69B5-19E2-A662-8E307C7AB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0" name="Line 279">
                <a:extLst>
                  <a:ext uri="{FF2B5EF4-FFF2-40B4-BE49-F238E27FC236}">
                    <a16:creationId xmlns:a16="http://schemas.microsoft.com/office/drawing/2014/main" id="{B06C3075-4737-C73A-65B2-1FEC2F4BE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1" name="Line 280">
                <a:extLst>
                  <a:ext uri="{FF2B5EF4-FFF2-40B4-BE49-F238E27FC236}">
                    <a16:creationId xmlns:a16="http://schemas.microsoft.com/office/drawing/2014/main" id="{2F686B90-F1EA-85A2-F8C9-2336A9D0B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2" name="Line 281">
                <a:extLst>
                  <a:ext uri="{FF2B5EF4-FFF2-40B4-BE49-F238E27FC236}">
                    <a16:creationId xmlns:a16="http://schemas.microsoft.com/office/drawing/2014/main" id="{1964F2B7-34E7-5B6C-3EA7-20276C4F3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3" name="Line 282">
                <a:extLst>
                  <a:ext uri="{FF2B5EF4-FFF2-40B4-BE49-F238E27FC236}">
                    <a16:creationId xmlns:a16="http://schemas.microsoft.com/office/drawing/2014/main" id="{6676524B-8638-C41B-4C8B-07C943BDD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4" name="Line 283">
                <a:extLst>
                  <a:ext uri="{FF2B5EF4-FFF2-40B4-BE49-F238E27FC236}">
                    <a16:creationId xmlns:a16="http://schemas.microsoft.com/office/drawing/2014/main" id="{13EF8D29-EF5E-3F38-7C10-5D0FE81D9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5" name="Line 284">
                <a:extLst>
                  <a:ext uri="{FF2B5EF4-FFF2-40B4-BE49-F238E27FC236}">
                    <a16:creationId xmlns:a16="http://schemas.microsoft.com/office/drawing/2014/main" id="{4A09CA93-38FB-076B-BE2C-7E448B058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460" name="Picture 459">
            <a:extLst>
              <a:ext uri="{FF2B5EF4-FFF2-40B4-BE49-F238E27FC236}">
                <a16:creationId xmlns:a16="http://schemas.microsoft.com/office/drawing/2014/main" id="{9D969351-9DBB-D5B0-0D6F-351526A9B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2466372"/>
            <a:ext cx="1034924" cy="1287905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D32EC732-52D6-C783-8C36-D5F33C913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171" y="3335979"/>
            <a:ext cx="1430167" cy="1127120"/>
          </a:xfrm>
          <a:prstGeom prst="rect">
            <a:avLst/>
          </a:prstGeom>
        </p:spPr>
      </p:pic>
      <p:sp>
        <p:nvSpPr>
          <p:cNvPr id="462" name="Freeform 461">
            <a:extLst>
              <a:ext uri="{FF2B5EF4-FFF2-40B4-BE49-F238E27FC236}">
                <a16:creationId xmlns:a16="http://schemas.microsoft.com/office/drawing/2014/main" id="{D2672AE7-FDD2-D557-2F8E-6CD10CFC3972}"/>
              </a:ext>
            </a:extLst>
          </p:cNvPr>
          <p:cNvSpPr/>
          <p:nvPr/>
        </p:nvSpPr>
        <p:spPr>
          <a:xfrm>
            <a:off x="4332157" y="3478655"/>
            <a:ext cx="2358765" cy="778552"/>
          </a:xfrm>
          <a:custGeom>
            <a:avLst/>
            <a:gdLst>
              <a:gd name="connsiteX0" fmla="*/ 0 w 2263515"/>
              <a:gd name="connsiteY0" fmla="*/ 824459 h 1064302"/>
              <a:gd name="connsiteX1" fmla="*/ 2263515 w 2263515"/>
              <a:gd name="connsiteY1" fmla="*/ 0 h 1064302"/>
              <a:gd name="connsiteX2" fmla="*/ 1933732 w 2263515"/>
              <a:gd name="connsiteY2" fmla="*/ 1064302 h 106430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8765" h="778552">
                <a:moveTo>
                  <a:pt x="0" y="538709"/>
                </a:moveTo>
                <a:lnTo>
                  <a:pt x="2358765" y="0"/>
                </a:lnTo>
                <a:cubicBezTo>
                  <a:pt x="2036989" y="612080"/>
                  <a:pt x="2323611" y="78563"/>
                  <a:pt x="1933732" y="778552"/>
                </a:cubicBezTo>
              </a:path>
            </a:pathLst>
          </a:custGeom>
          <a:noFill/>
          <a:ln w="25400">
            <a:solidFill>
              <a:srgbClr val="CC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3" name="Freeform 462">
            <a:extLst>
              <a:ext uri="{FF2B5EF4-FFF2-40B4-BE49-F238E27FC236}">
                <a16:creationId xmlns:a16="http://schemas.microsoft.com/office/drawing/2014/main" id="{DE1B1550-C495-966D-A5F2-CC17AB4D5476}"/>
              </a:ext>
            </a:extLst>
          </p:cNvPr>
          <p:cNvSpPr/>
          <p:nvPr/>
        </p:nvSpPr>
        <p:spPr>
          <a:xfrm>
            <a:off x="4400550" y="4019550"/>
            <a:ext cx="4133850" cy="342900"/>
          </a:xfrm>
          <a:custGeom>
            <a:avLst/>
            <a:gdLst>
              <a:gd name="connsiteX0" fmla="*/ 0 w 4133850"/>
              <a:gd name="connsiteY0" fmla="*/ 0 h 342900"/>
              <a:gd name="connsiteX1" fmla="*/ 4133850 w 4133850"/>
              <a:gd name="connsiteY1" fmla="*/ 171450 h 342900"/>
              <a:gd name="connsiteX2" fmla="*/ 2305050 w 413385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3850" h="342900">
                <a:moveTo>
                  <a:pt x="0" y="0"/>
                </a:moveTo>
                <a:lnTo>
                  <a:pt x="4133850" y="171450"/>
                </a:lnTo>
                <a:lnTo>
                  <a:pt x="2305050" y="342900"/>
                </a:lnTo>
              </a:path>
            </a:pathLst>
          </a:custGeom>
          <a:noFill/>
          <a:ln w="25400">
            <a:solidFill>
              <a:srgbClr val="7030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01B2E45D-7B77-590F-F0E0-7C98865A067F}"/>
              </a:ext>
            </a:extLst>
          </p:cNvPr>
          <p:cNvCxnSpPr>
            <a:stCxn id="462" idx="0"/>
          </p:cNvCxnSpPr>
          <p:nvPr/>
        </p:nvCxnSpPr>
        <p:spPr>
          <a:xfrm>
            <a:off x="4332157" y="4017364"/>
            <a:ext cx="1569676" cy="37011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TextBox 465">
            <a:extLst>
              <a:ext uri="{FF2B5EF4-FFF2-40B4-BE49-F238E27FC236}">
                <a16:creationId xmlns:a16="http://schemas.microsoft.com/office/drawing/2014/main" id="{2BA97D04-E685-871B-A52A-8D53972A5F88}"/>
              </a:ext>
            </a:extLst>
          </p:cNvPr>
          <p:cNvSpPr txBox="1"/>
          <p:nvPr/>
        </p:nvSpPr>
        <p:spPr>
          <a:xfrm>
            <a:off x="4557334" y="4277690"/>
            <a:ext cx="1072666" cy="441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line of sight </a:t>
            </a:r>
          </a:p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(LOS) path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F625F961-6209-4343-89DD-6AB099FC92F3}"/>
              </a:ext>
            </a:extLst>
          </p:cNvPr>
          <p:cNvSpPr txBox="1"/>
          <p:nvPr/>
        </p:nvSpPr>
        <p:spPr>
          <a:xfrm>
            <a:off x="5411653" y="3260795"/>
            <a:ext cx="121264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CC0000"/>
                </a:solidFill>
              </a:rPr>
              <a:t>reflected path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3525C1E0-5E56-0EB3-A4A2-63BDC2CE5932}"/>
              </a:ext>
            </a:extLst>
          </p:cNvPr>
          <p:cNvSpPr txBox="1"/>
          <p:nvPr/>
        </p:nvSpPr>
        <p:spPr>
          <a:xfrm>
            <a:off x="7153237" y="4338503"/>
            <a:ext cx="121264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7030A0"/>
                </a:solidFill>
              </a:rPr>
              <a:t>reflected</a:t>
            </a:r>
            <a:r>
              <a:rPr lang="en-US" sz="1400" dirty="0">
                <a:solidFill>
                  <a:srgbClr val="0000A3"/>
                </a:solidFill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69880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Wireless link characteristics: multipath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557B6F7-FFAB-CF45-9050-F598CF6820AB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130543"/>
            <a:ext cx="10869259" cy="137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multipath propagation: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radio signal reflects off objects ground, built environment, arriving at destination at slightly different times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  <a:p>
            <a:pPr marL="407987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AC6375-0CE5-2A21-E9E0-1C3FDC55F6E2}"/>
              </a:ext>
            </a:extLst>
          </p:cNvPr>
          <p:cNvCxnSpPr>
            <a:cxnSpLocks/>
          </p:cNvCxnSpPr>
          <p:nvPr/>
        </p:nvCxnSpPr>
        <p:spPr>
          <a:xfrm>
            <a:off x="2725647" y="5246002"/>
            <a:ext cx="1576978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D9B310-BD4D-4FB2-2ACC-0676A025BD5D}"/>
              </a:ext>
            </a:extLst>
          </p:cNvPr>
          <p:cNvSpPr txBox="1"/>
          <p:nvPr/>
        </p:nvSpPr>
        <p:spPr>
          <a:xfrm>
            <a:off x="2651431" y="5258429"/>
            <a:ext cx="1725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coherence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545AE-4562-A983-A277-617194C33FEA}"/>
              </a:ext>
            </a:extLst>
          </p:cNvPr>
          <p:cNvSpPr txBox="1"/>
          <p:nvPr/>
        </p:nvSpPr>
        <p:spPr>
          <a:xfrm>
            <a:off x="6953250" y="2220874"/>
            <a:ext cx="4966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Coherence time: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amount of time bit is present in channel to be received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influences maximum possible transmission rate, since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coherence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times can not overlap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inversely proportional to</a:t>
            </a:r>
          </a:p>
          <a:p>
            <a:pPr marL="74295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frequency</a:t>
            </a:r>
          </a:p>
          <a:p>
            <a:pPr marL="74295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 velocity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8AF5A5-B067-526D-4F78-449DE705F24D}"/>
              </a:ext>
            </a:extLst>
          </p:cNvPr>
          <p:cNvSpPr/>
          <p:nvPr/>
        </p:nvSpPr>
        <p:spPr>
          <a:xfrm>
            <a:off x="2076805" y="3046250"/>
            <a:ext cx="200025" cy="644526"/>
          </a:xfrm>
          <a:custGeom>
            <a:avLst/>
            <a:gdLst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9842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0025"/>
              <a:gd name="connsiteY0" fmla="*/ 644525 h 644525"/>
              <a:gd name="connsiteX1" fmla="*/ 88900 w 200025"/>
              <a:gd name="connsiteY1" fmla="*/ 0 h 644525"/>
              <a:gd name="connsiteX2" fmla="*/ 200025 w 200025"/>
              <a:gd name="connsiteY2" fmla="*/ 644525 h 644525"/>
              <a:gd name="connsiteX3" fmla="*/ 0 w 200025"/>
              <a:gd name="connsiteY3" fmla="*/ 644525 h 644525"/>
              <a:gd name="connsiteX0" fmla="*/ 0 w 200025"/>
              <a:gd name="connsiteY0" fmla="*/ 644526 h 644526"/>
              <a:gd name="connsiteX1" fmla="*/ 88900 w 200025"/>
              <a:gd name="connsiteY1" fmla="*/ 1 h 644526"/>
              <a:gd name="connsiteX2" fmla="*/ 200025 w 200025"/>
              <a:gd name="connsiteY2" fmla="*/ 644526 h 644526"/>
              <a:gd name="connsiteX3" fmla="*/ 0 w 200025"/>
              <a:gd name="connsiteY3" fmla="*/ 644526 h 64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" h="644526">
                <a:moveTo>
                  <a:pt x="0" y="644526"/>
                </a:moveTo>
                <a:cubicBezTo>
                  <a:pt x="35983" y="482601"/>
                  <a:pt x="-55033" y="1"/>
                  <a:pt x="88900" y="1"/>
                </a:cubicBezTo>
                <a:cubicBezTo>
                  <a:pt x="225425" y="-1057"/>
                  <a:pt x="161925" y="455084"/>
                  <a:pt x="200025" y="644526"/>
                </a:cubicBezTo>
                <a:lnTo>
                  <a:pt x="0" y="644526"/>
                </a:lnTo>
                <a:close/>
              </a:path>
            </a:pathLst>
          </a:custGeom>
          <a:solidFill>
            <a:srgbClr val="0000A3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A3D21B0-18C7-7B16-24D4-D15F7CA420FA}"/>
              </a:ext>
            </a:extLst>
          </p:cNvPr>
          <p:cNvSpPr/>
          <p:nvPr/>
        </p:nvSpPr>
        <p:spPr>
          <a:xfrm>
            <a:off x="3648430" y="3042494"/>
            <a:ext cx="200025" cy="644526"/>
          </a:xfrm>
          <a:custGeom>
            <a:avLst/>
            <a:gdLst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7937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7700 h 654050"/>
              <a:gd name="connsiteX1" fmla="*/ 98425 w 203200"/>
              <a:gd name="connsiteY1" fmla="*/ 0 h 654050"/>
              <a:gd name="connsiteX2" fmla="*/ 203200 w 203200"/>
              <a:gd name="connsiteY2" fmla="*/ 654050 h 654050"/>
              <a:gd name="connsiteX3" fmla="*/ 0 w 203200"/>
              <a:gd name="connsiteY3" fmla="*/ 647700 h 654050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3200"/>
              <a:gd name="connsiteY0" fmla="*/ 644525 h 650875"/>
              <a:gd name="connsiteX1" fmla="*/ 88900 w 203200"/>
              <a:gd name="connsiteY1" fmla="*/ 0 h 650875"/>
              <a:gd name="connsiteX2" fmla="*/ 203200 w 203200"/>
              <a:gd name="connsiteY2" fmla="*/ 650875 h 650875"/>
              <a:gd name="connsiteX3" fmla="*/ 0 w 203200"/>
              <a:gd name="connsiteY3" fmla="*/ 644525 h 650875"/>
              <a:gd name="connsiteX0" fmla="*/ 0 w 200025"/>
              <a:gd name="connsiteY0" fmla="*/ 644525 h 644525"/>
              <a:gd name="connsiteX1" fmla="*/ 88900 w 200025"/>
              <a:gd name="connsiteY1" fmla="*/ 0 h 644525"/>
              <a:gd name="connsiteX2" fmla="*/ 200025 w 200025"/>
              <a:gd name="connsiteY2" fmla="*/ 644525 h 644525"/>
              <a:gd name="connsiteX3" fmla="*/ 0 w 200025"/>
              <a:gd name="connsiteY3" fmla="*/ 644525 h 644525"/>
              <a:gd name="connsiteX0" fmla="*/ 0 w 200025"/>
              <a:gd name="connsiteY0" fmla="*/ 644526 h 644526"/>
              <a:gd name="connsiteX1" fmla="*/ 88900 w 200025"/>
              <a:gd name="connsiteY1" fmla="*/ 1 h 644526"/>
              <a:gd name="connsiteX2" fmla="*/ 200025 w 200025"/>
              <a:gd name="connsiteY2" fmla="*/ 644526 h 644526"/>
              <a:gd name="connsiteX3" fmla="*/ 0 w 200025"/>
              <a:gd name="connsiteY3" fmla="*/ 644526 h 64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" h="644526">
                <a:moveTo>
                  <a:pt x="0" y="644526"/>
                </a:moveTo>
                <a:cubicBezTo>
                  <a:pt x="35983" y="482601"/>
                  <a:pt x="-55033" y="1"/>
                  <a:pt x="88900" y="1"/>
                </a:cubicBezTo>
                <a:cubicBezTo>
                  <a:pt x="225425" y="-1057"/>
                  <a:pt x="161925" y="455084"/>
                  <a:pt x="200025" y="644526"/>
                </a:cubicBezTo>
                <a:lnTo>
                  <a:pt x="0" y="644526"/>
                </a:lnTo>
                <a:close/>
              </a:path>
            </a:pathLst>
          </a:custGeom>
          <a:solidFill>
            <a:srgbClr val="0000A3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737B68-3FCF-6B41-C272-5BAED2A5B688}"/>
              </a:ext>
            </a:extLst>
          </p:cNvPr>
          <p:cNvSpPr txBox="1"/>
          <p:nvPr/>
        </p:nvSpPr>
        <p:spPr>
          <a:xfrm>
            <a:off x="844266" y="3181501"/>
            <a:ext cx="1042145" cy="441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transmitted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A80B1F-938A-244C-2B6A-94DE5B3F612A}"/>
              </a:ext>
            </a:extLst>
          </p:cNvPr>
          <p:cNvSpPr txBox="1"/>
          <p:nvPr/>
        </p:nvSpPr>
        <p:spPr>
          <a:xfrm>
            <a:off x="936223" y="4588478"/>
            <a:ext cx="805733" cy="441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received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422FF-7F2C-B25B-A003-F1254A01CB47}"/>
              </a:ext>
            </a:extLst>
          </p:cNvPr>
          <p:cNvGrpSpPr/>
          <p:nvPr/>
        </p:nvGrpSpPr>
        <p:grpSpPr>
          <a:xfrm>
            <a:off x="2101932" y="3705101"/>
            <a:ext cx="1680259" cy="1401289"/>
            <a:chOff x="2101932" y="3705101"/>
            <a:chExt cx="1680259" cy="1401289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EF99848-80E6-28F5-1478-85540401DD8D}"/>
                </a:ext>
              </a:extLst>
            </p:cNvPr>
            <p:cNvSpPr/>
            <p:nvPr/>
          </p:nvSpPr>
          <p:spPr>
            <a:xfrm>
              <a:off x="2101932" y="3705101"/>
              <a:ext cx="1603169" cy="1401289"/>
            </a:xfrm>
            <a:custGeom>
              <a:avLst/>
              <a:gdLst>
                <a:gd name="connsiteX0" fmla="*/ 629393 w 1603169"/>
                <a:gd name="connsiteY0" fmla="*/ 1377538 h 1401289"/>
                <a:gd name="connsiteX1" fmla="*/ 0 w 1603169"/>
                <a:gd name="connsiteY1" fmla="*/ 0 h 1401289"/>
                <a:gd name="connsiteX2" fmla="*/ 201881 w 1603169"/>
                <a:gd name="connsiteY2" fmla="*/ 0 h 1401289"/>
                <a:gd name="connsiteX3" fmla="*/ 1555668 w 1603169"/>
                <a:gd name="connsiteY3" fmla="*/ 1045029 h 1401289"/>
                <a:gd name="connsiteX4" fmla="*/ 1603169 w 1603169"/>
                <a:gd name="connsiteY4" fmla="*/ 1401289 h 1401289"/>
                <a:gd name="connsiteX5" fmla="*/ 629393 w 1603169"/>
                <a:gd name="connsiteY5" fmla="*/ 1377538 h 140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3169" h="1401289">
                  <a:moveTo>
                    <a:pt x="629393" y="1377538"/>
                  </a:moveTo>
                  <a:lnTo>
                    <a:pt x="0" y="0"/>
                  </a:lnTo>
                  <a:lnTo>
                    <a:pt x="201881" y="0"/>
                  </a:lnTo>
                  <a:lnTo>
                    <a:pt x="1555668" y="1045029"/>
                  </a:lnTo>
                  <a:lnTo>
                    <a:pt x="1603169" y="1401289"/>
                  </a:lnTo>
                  <a:lnTo>
                    <a:pt x="629393" y="13775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010563-B53D-5A8B-2237-96D04929E5AB}"/>
                </a:ext>
              </a:extLst>
            </p:cNvPr>
            <p:cNvGrpSpPr/>
            <p:nvPr/>
          </p:nvGrpSpPr>
          <p:grpSpPr>
            <a:xfrm>
              <a:off x="2720845" y="4574226"/>
              <a:ext cx="961407" cy="523875"/>
              <a:chOff x="1978510" y="4514850"/>
              <a:chExt cx="961407" cy="523875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78BB6F1-7563-9DE9-1193-B7E0251604CA}"/>
                  </a:ext>
                </a:extLst>
              </p:cNvPr>
              <p:cNvSpPr/>
              <p:nvPr/>
            </p:nvSpPr>
            <p:spPr>
              <a:xfrm>
                <a:off x="1978510" y="4514850"/>
                <a:ext cx="200025" cy="523875"/>
              </a:xfrm>
              <a:custGeom>
                <a:avLst/>
                <a:gdLst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9842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0025"/>
                  <a:gd name="connsiteY0" fmla="*/ 644525 h 644525"/>
                  <a:gd name="connsiteX1" fmla="*/ 88900 w 200025"/>
                  <a:gd name="connsiteY1" fmla="*/ 0 h 644525"/>
                  <a:gd name="connsiteX2" fmla="*/ 200025 w 200025"/>
                  <a:gd name="connsiteY2" fmla="*/ 644525 h 644525"/>
                  <a:gd name="connsiteX3" fmla="*/ 0 w 200025"/>
                  <a:gd name="connsiteY3" fmla="*/ 644525 h 644525"/>
                  <a:gd name="connsiteX0" fmla="*/ 0 w 200025"/>
                  <a:gd name="connsiteY0" fmla="*/ 644526 h 644526"/>
                  <a:gd name="connsiteX1" fmla="*/ 88900 w 200025"/>
                  <a:gd name="connsiteY1" fmla="*/ 1 h 644526"/>
                  <a:gd name="connsiteX2" fmla="*/ 200025 w 200025"/>
                  <a:gd name="connsiteY2" fmla="*/ 644526 h 644526"/>
                  <a:gd name="connsiteX3" fmla="*/ 0 w 200025"/>
                  <a:gd name="connsiteY3" fmla="*/ 644526 h 64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025" h="644526">
                    <a:moveTo>
                      <a:pt x="0" y="644526"/>
                    </a:moveTo>
                    <a:cubicBezTo>
                      <a:pt x="35983" y="482601"/>
                      <a:pt x="-55033" y="1"/>
                      <a:pt x="88900" y="1"/>
                    </a:cubicBezTo>
                    <a:cubicBezTo>
                      <a:pt x="225425" y="-1057"/>
                      <a:pt x="161925" y="455084"/>
                      <a:pt x="200025" y="644526"/>
                    </a:cubicBezTo>
                    <a:lnTo>
                      <a:pt x="0" y="64452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7C26B72-170E-567B-2F63-AD5DBB7AD5BA}"/>
                  </a:ext>
                </a:extLst>
              </p:cNvPr>
              <p:cNvSpPr/>
              <p:nvPr/>
            </p:nvSpPr>
            <p:spPr>
              <a:xfrm>
                <a:off x="2359510" y="4775201"/>
                <a:ext cx="164615" cy="263523"/>
              </a:xfrm>
              <a:custGeom>
                <a:avLst/>
                <a:gdLst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9842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0025"/>
                  <a:gd name="connsiteY0" fmla="*/ 644525 h 644525"/>
                  <a:gd name="connsiteX1" fmla="*/ 88900 w 200025"/>
                  <a:gd name="connsiteY1" fmla="*/ 0 h 644525"/>
                  <a:gd name="connsiteX2" fmla="*/ 200025 w 200025"/>
                  <a:gd name="connsiteY2" fmla="*/ 644525 h 644525"/>
                  <a:gd name="connsiteX3" fmla="*/ 0 w 200025"/>
                  <a:gd name="connsiteY3" fmla="*/ 644525 h 644525"/>
                  <a:gd name="connsiteX0" fmla="*/ 0 w 200025"/>
                  <a:gd name="connsiteY0" fmla="*/ 644526 h 644526"/>
                  <a:gd name="connsiteX1" fmla="*/ 88900 w 200025"/>
                  <a:gd name="connsiteY1" fmla="*/ 1 h 644526"/>
                  <a:gd name="connsiteX2" fmla="*/ 200025 w 200025"/>
                  <a:gd name="connsiteY2" fmla="*/ 644526 h 644526"/>
                  <a:gd name="connsiteX3" fmla="*/ 0 w 200025"/>
                  <a:gd name="connsiteY3" fmla="*/ 644526 h 64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025" h="644526">
                    <a:moveTo>
                      <a:pt x="0" y="644526"/>
                    </a:moveTo>
                    <a:cubicBezTo>
                      <a:pt x="35983" y="482601"/>
                      <a:pt x="-55033" y="1"/>
                      <a:pt x="88900" y="1"/>
                    </a:cubicBezTo>
                    <a:cubicBezTo>
                      <a:pt x="225425" y="-1057"/>
                      <a:pt x="161925" y="455084"/>
                      <a:pt x="200025" y="644526"/>
                    </a:cubicBezTo>
                    <a:lnTo>
                      <a:pt x="0" y="644526"/>
                    </a:lnTo>
                    <a:close/>
                  </a:path>
                </a:pathLst>
              </a:custGeom>
              <a:solidFill>
                <a:srgbClr val="CC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E2A91B7-F240-C413-E490-4DF85521D437}"/>
                  </a:ext>
                </a:extLst>
              </p:cNvPr>
              <p:cNvSpPr/>
              <p:nvPr/>
            </p:nvSpPr>
            <p:spPr>
              <a:xfrm>
                <a:off x="2739892" y="4654563"/>
                <a:ext cx="200025" cy="384162"/>
              </a:xfrm>
              <a:custGeom>
                <a:avLst/>
                <a:gdLst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7937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7700 h 654050"/>
                  <a:gd name="connsiteX1" fmla="*/ 98425 w 203200"/>
                  <a:gd name="connsiteY1" fmla="*/ 0 h 654050"/>
                  <a:gd name="connsiteX2" fmla="*/ 203200 w 203200"/>
                  <a:gd name="connsiteY2" fmla="*/ 654050 h 654050"/>
                  <a:gd name="connsiteX3" fmla="*/ 0 w 203200"/>
                  <a:gd name="connsiteY3" fmla="*/ 647700 h 654050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3200"/>
                  <a:gd name="connsiteY0" fmla="*/ 644525 h 650875"/>
                  <a:gd name="connsiteX1" fmla="*/ 88900 w 203200"/>
                  <a:gd name="connsiteY1" fmla="*/ 0 h 650875"/>
                  <a:gd name="connsiteX2" fmla="*/ 203200 w 203200"/>
                  <a:gd name="connsiteY2" fmla="*/ 650875 h 650875"/>
                  <a:gd name="connsiteX3" fmla="*/ 0 w 203200"/>
                  <a:gd name="connsiteY3" fmla="*/ 644525 h 650875"/>
                  <a:gd name="connsiteX0" fmla="*/ 0 w 200025"/>
                  <a:gd name="connsiteY0" fmla="*/ 644525 h 644525"/>
                  <a:gd name="connsiteX1" fmla="*/ 88900 w 200025"/>
                  <a:gd name="connsiteY1" fmla="*/ 0 h 644525"/>
                  <a:gd name="connsiteX2" fmla="*/ 200025 w 200025"/>
                  <a:gd name="connsiteY2" fmla="*/ 644525 h 644525"/>
                  <a:gd name="connsiteX3" fmla="*/ 0 w 200025"/>
                  <a:gd name="connsiteY3" fmla="*/ 644525 h 644525"/>
                  <a:gd name="connsiteX0" fmla="*/ 0 w 200025"/>
                  <a:gd name="connsiteY0" fmla="*/ 644526 h 644526"/>
                  <a:gd name="connsiteX1" fmla="*/ 88900 w 200025"/>
                  <a:gd name="connsiteY1" fmla="*/ 1 h 644526"/>
                  <a:gd name="connsiteX2" fmla="*/ 200025 w 200025"/>
                  <a:gd name="connsiteY2" fmla="*/ 644526 h 644526"/>
                  <a:gd name="connsiteX3" fmla="*/ 0 w 200025"/>
                  <a:gd name="connsiteY3" fmla="*/ 644526 h 64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025" h="644526">
                    <a:moveTo>
                      <a:pt x="0" y="644526"/>
                    </a:moveTo>
                    <a:cubicBezTo>
                      <a:pt x="35983" y="482601"/>
                      <a:pt x="-55033" y="1"/>
                      <a:pt x="88900" y="1"/>
                    </a:cubicBezTo>
                    <a:cubicBezTo>
                      <a:pt x="225425" y="-1057"/>
                      <a:pt x="161925" y="455084"/>
                      <a:pt x="200025" y="644526"/>
                    </a:cubicBezTo>
                    <a:lnTo>
                      <a:pt x="0" y="644526"/>
                    </a:lnTo>
                    <a:close/>
                  </a:path>
                </a:pathLst>
              </a:custGeom>
              <a:solidFill>
                <a:srgbClr val="7030A0"/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1ED6F0-ED81-2167-C837-6C9B418AAA40}"/>
                </a:ext>
              </a:extLst>
            </p:cNvPr>
            <p:cNvSpPr txBox="1"/>
            <p:nvPr/>
          </p:nvSpPr>
          <p:spPr>
            <a:xfrm>
              <a:off x="2433935" y="4150072"/>
              <a:ext cx="737702" cy="36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 pulse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661DFEE-1044-E444-F262-AAEE92095C97}"/>
                </a:ext>
              </a:extLst>
            </p:cNvPr>
            <p:cNvGrpSpPr/>
            <p:nvPr/>
          </p:nvGrpSpPr>
          <p:grpSpPr>
            <a:xfrm>
              <a:off x="3039680" y="4062256"/>
              <a:ext cx="742511" cy="650098"/>
              <a:chOff x="2297345" y="4002880"/>
              <a:chExt cx="742511" cy="650098"/>
            </a:xfrm>
          </p:grpSpPr>
          <p:sp>
            <p:nvSpPr>
              <p:cNvPr id="26" name="Right Brace 25">
                <a:extLst>
                  <a:ext uri="{FF2B5EF4-FFF2-40B4-BE49-F238E27FC236}">
                    <a16:creationId xmlns:a16="http://schemas.microsoft.com/office/drawing/2014/main" id="{1EBEFE9B-C63F-8389-1780-9A86C8F08DDD}"/>
                  </a:ext>
                </a:extLst>
              </p:cNvPr>
              <p:cNvSpPr/>
              <p:nvPr/>
            </p:nvSpPr>
            <p:spPr>
              <a:xfrm rot="16200000">
                <a:off x="2571001" y="4225101"/>
                <a:ext cx="184208" cy="671545"/>
              </a:xfrm>
              <a:prstGeom prst="rightBrac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98516-A0F9-9794-9531-8CA89843F5A4}"/>
                  </a:ext>
                </a:extLst>
              </p:cNvPr>
              <p:cNvSpPr txBox="1"/>
              <p:nvPr/>
            </p:nvSpPr>
            <p:spPr>
              <a:xfrm>
                <a:off x="2297345" y="4002880"/>
                <a:ext cx="742511" cy="501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multipath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pulses</a:t>
                </a:r>
              </a:p>
            </p:txBody>
          </p:sp>
        </p:grp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0194B8-A739-3F3D-ED0C-971BE014F591}"/>
              </a:ext>
            </a:extLst>
          </p:cNvPr>
          <p:cNvCxnSpPr>
            <a:cxnSpLocks/>
          </p:cNvCxnSpPr>
          <p:nvPr/>
        </p:nvCxnSpPr>
        <p:spPr>
          <a:xfrm>
            <a:off x="1951703" y="3687020"/>
            <a:ext cx="4144297" cy="7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E1E3B0-181A-F2DC-A713-211C1A662AB1}"/>
              </a:ext>
            </a:extLst>
          </p:cNvPr>
          <p:cNvCxnSpPr>
            <a:cxnSpLocks/>
          </p:cNvCxnSpPr>
          <p:nvPr/>
        </p:nvCxnSpPr>
        <p:spPr>
          <a:xfrm>
            <a:off x="1951702" y="5092617"/>
            <a:ext cx="4144297" cy="7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FCD19D-3AD1-24A0-DF2C-74B335EAB1BA}"/>
              </a:ext>
            </a:extLst>
          </p:cNvPr>
          <p:cNvSpPr txBox="1"/>
          <p:nvPr/>
        </p:nvSpPr>
        <p:spPr>
          <a:xfrm>
            <a:off x="5581954" y="3696596"/>
            <a:ext cx="445956" cy="231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64AE7-199E-E457-741A-C30A27A186CE}"/>
              </a:ext>
            </a:extLst>
          </p:cNvPr>
          <p:cNvSpPr txBox="1"/>
          <p:nvPr/>
        </p:nvSpPr>
        <p:spPr>
          <a:xfrm>
            <a:off x="5577513" y="5101209"/>
            <a:ext cx="445956" cy="231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EB1D7E-6E80-1D34-90A6-981EFF5D9934}"/>
              </a:ext>
            </a:extLst>
          </p:cNvPr>
          <p:cNvGrpSpPr/>
          <p:nvPr/>
        </p:nvGrpSpPr>
        <p:grpSpPr>
          <a:xfrm>
            <a:off x="3677415" y="3704704"/>
            <a:ext cx="1682341" cy="1401289"/>
            <a:chOff x="3677415" y="3704704"/>
            <a:chExt cx="1682341" cy="1401289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404176C-D023-2986-E121-AE60769FA143}"/>
                </a:ext>
              </a:extLst>
            </p:cNvPr>
            <p:cNvSpPr/>
            <p:nvPr/>
          </p:nvSpPr>
          <p:spPr>
            <a:xfrm>
              <a:off x="3677415" y="3704704"/>
              <a:ext cx="1603169" cy="1401289"/>
            </a:xfrm>
            <a:custGeom>
              <a:avLst/>
              <a:gdLst>
                <a:gd name="connsiteX0" fmla="*/ 629393 w 1603169"/>
                <a:gd name="connsiteY0" fmla="*/ 1377538 h 1401289"/>
                <a:gd name="connsiteX1" fmla="*/ 0 w 1603169"/>
                <a:gd name="connsiteY1" fmla="*/ 0 h 1401289"/>
                <a:gd name="connsiteX2" fmla="*/ 201881 w 1603169"/>
                <a:gd name="connsiteY2" fmla="*/ 0 h 1401289"/>
                <a:gd name="connsiteX3" fmla="*/ 1555668 w 1603169"/>
                <a:gd name="connsiteY3" fmla="*/ 1045029 h 1401289"/>
                <a:gd name="connsiteX4" fmla="*/ 1603169 w 1603169"/>
                <a:gd name="connsiteY4" fmla="*/ 1401289 h 1401289"/>
                <a:gd name="connsiteX5" fmla="*/ 629393 w 1603169"/>
                <a:gd name="connsiteY5" fmla="*/ 1377538 h 140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3169" h="1401289">
                  <a:moveTo>
                    <a:pt x="629393" y="1377538"/>
                  </a:moveTo>
                  <a:lnTo>
                    <a:pt x="0" y="0"/>
                  </a:lnTo>
                  <a:lnTo>
                    <a:pt x="201881" y="0"/>
                  </a:lnTo>
                  <a:lnTo>
                    <a:pt x="1555668" y="1045029"/>
                  </a:lnTo>
                  <a:lnTo>
                    <a:pt x="1603169" y="1401289"/>
                  </a:lnTo>
                  <a:lnTo>
                    <a:pt x="629393" y="13775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5F74C7-4CB3-F0C4-60C0-3313C956CCF5}"/>
                </a:ext>
              </a:extLst>
            </p:cNvPr>
            <p:cNvGrpSpPr/>
            <p:nvPr/>
          </p:nvGrpSpPr>
          <p:grpSpPr>
            <a:xfrm>
              <a:off x="4019296" y="4121766"/>
              <a:ext cx="1340460" cy="974748"/>
              <a:chOff x="3175361" y="4062390"/>
              <a:chExt cx="1340460" cy="97474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8CB807C-64BA-3560-7D2C-B1BF60509A59}"/>
                  </a:ext>
                </a:extLst>
              </p:cNvPr>
              <p:cNvGrpSpPr/>
              <p:nvPr/>
            </p:nvGrpSpPr>
            <p:grpSpPr>
              <a:xfrm>
                <a:off x="3458690" y="4513263"/>
                <a:ext cx="961407" cy="523875"/>
                <a:chOff x="1978510" y="4514850"/>
                <a:chExt cx="961407" cy="523875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737A0058-7C92-5C00-27B6-DB675CB65506}"/>
                    </a:ext>
                  </a:extLst>
                </p:cNvPr>
                <p:cNvSpPr/>
                <p:nvPr/>
              </p:nvSpPr>
              <p:spPr>
                <a:xfrm>
                  <a:off x="1978510" y="4514850"/>
                  <a:ext cx="200025" cy="523875"/>
                </a:xfrm>
                <a:custGeom>
                  <a:avLst/>
                  <a:gdLst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9842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0025"/>
                    <a:gd name="connsiteY0" fmla="*/ 644525 h 644525"/>
                    <a:gd name="connsiteX1" fmla="*/ 88900 w 200025"/>
                    <a:gd name="connsiteY1" fmla="*/ 0 h 644525"/>
                    <a:gd name="connsiteX2" fmla="*/ 200025 w 200025"/>
                    <a:gd name="connsiteY2" fmla="*/ 644525 h 644525"/>
                    <a:gd name="connsiteX3" fmla="*/ 0 w 200025"/>
                    <a:gd name="connsiteY3" fmla="*/ 644525 h 644525"/>
                    <a:gd name="connsiteX0" fmla="*/ 0 w 200025"/>
                    <a:gd name="connsiteY0" fmla="*/ 644526 h 644526"/>
                    <a:gd name="connsiteX1" fmla="*/ 88900 w 200025"/>
                    <a:gd name="connsiteY1" fmla="*/ 1 h 644526"/>
                    <a:gd name="connsiteX2" fmla="*/ 200025 w 200025"/>
                    <a:gd name="connsiteY2" fmla="*/ 644526 h 644526"/>
                    <a:gd name="connsiteX3" fmla="*/ 0 w 200025"/>
                    <a:gd name="connsiteY3" fmla="*/ 644526 h 64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25" h="644526">
                      <a:moveTo>
                        <a:pt x="0" y="644526"/>
                      </a:moveTo>
                      <a:cubicBezTo>
                        <a:pt x="35983" y="482601"/>
                        <a:pt x="-55033" y="1"/>
                        <a:pt x="88900" y="1"/>
                      </a:cubicBezTo>
                      <a:cubicBezTo>
                        <a:pt x="225425" y="-1057"/>
                        <a:pt x="161925" y="455084"/>
                        <a:pt x="200025" y="644526"/>
                      </a:cubicBezTo>
                      <a:lnTo>
                        <a:pt x="0" y="644526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A69D7BC0-8024-DDBD-49A0-02C6E3576B44}"/>
                    </a:ext>
                  </a:extLst>
                </p:cNvPr>
                <p:cNvSpPr/>
                <p:nvPr/>
              </p:nvSpPr>
              <p:spPr>
                <a:xfrm>
                  <a:off x="2359510" y="4775201"/>
                  <a:ext cx="164615" cy="263523"/>
                </a:xfrm>
                <a:custGeom>
                  <a:avLst/>
                  <a:gdLst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9842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0025"/>
                    <a:gd name="connsiteY0" fmla="*/ 644525 h 644525"/>
                    <a:gd name="connsiteX1" fmla="*/ 88900 w 200025"/>
                    <a:gd name="connsiteY1" fmla="*/ 0 h 644525"/>
                    <a:gd name="connsiteX2" fmla="*/ 200025 w 200025"/>
                    <a:gd name="connsiteY2" fmla="*/ 644525 h 644525"/>
                    <a:gd name="connsiteX3" fmla="*/ 0 w 200025"/>
                    <a:gd name="connsiteY3" fmla="*/ 644525 h 644525"/>
                    <a:gd name="connsiteX0" fmla="*/ 0 w 200025"/>
                    <a:gd name="connsiteY0" fmla="*/ 644526 h 644526"/>
                    <a:gd name="connsiteX1" fmla="*/ 88900 w 200025"/>
                    <a:gd name="connsiteY1" fmla="*/ 1 h 644526"/>
                    <a:gd name="connsiteX2" fmla="*/ 200025 w 200025"/>
                    <a:gd name="connsiteY2" fmla="*/ 644526 h 644526"/>
                    <a:gd name="connsiteX3" fmla="*/ 0 w 200025"/>
                    <a:gd name="connsiteY3" fmla="*/ 644526 h 64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25" h="644526">
                      <a:moveTo>
                        <a:pt x="0" y="644526"/>
                      </a:moveTo>
                      <a:cubicBezTo>
                        <a:pt x="35983" y="482601"/>
                        <a:pt x="-55033" y="1"/>
                        <a:pt x="88900" y="1"/>
                      </a:cubicBezTo>
                      <a:cubicBezTo>
                        <a:pt x="225425" y="-1057"/>
                        <a:pt x="161925" y="455084"/>
                        <a:pt x="200025" y="644526"/>
                      </a:cubicBezTo>
                      <a:lnTo>
                        <a:pt x="0" y="644526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63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FD40AEFF-FF9F-D0DD-CF06-E59CED081B30}"/>
                    </a:ext>
                  </a:extLst>
                </p:cNvPr>
                <p:cNvSpPr/>
                <p:nvPr/>
              </p:nvSpPr>
              <p:spPr>
                <a:xfrm>
                  <a:off x="2739892" y="4654563"/>
                  <a:ext cx="200025" cy="384162"/>
                </a:xfrm>
                <a:custGeom>
                  <a:avLst/>
                  <a:gdLst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7937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7700 h 654050"/>
                    <a:gd name="connsiteX1" fmla="*/ 98425 w 203200"/>
                    <a:gd name="connsiteY1" fmla="*/ 0 h 654050"/>
                    <a:gd name="connsiteX2" fmla="*/ 203200 w 203200"/>
                    <a:gd name="connsiteY2" fmla="*/ 654050 h 654050"/>
                    <a:gd name="connsiteX3" fmla="*/ 0 w 203200"/>
                    <a:gd name="connsiteY3" fmla="*/ 647700 h 654050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3200"/>
                    <a:gd name="connsiteY0" fmla="*/ 644525 h 650875"/>
                    <a:gd name="connsiteX1" fmla="*/ 88900 w 203200"/>
                    <a:gd name="connsiteY1" fmla="*/ 0 h 650875"/>
                    <a:gd name="connsiteX2" fmla="*/ 203200 w 203200"/>
                    <a:gd name="connsiteY2" fmla="*/ 650875 h 650875"/>
                    <a:gd name="connsiteX3" fmla="*/ 0 w 203200"/>
                    <a:gd name="connsiteY3" fmla="*/ 644525 h 650875"/>
                    <a:gd name="connsiteX0" fmla="*/ 0 w 200025"/>
                    <a:gd name="connsiteY0" fmla="*/ 644525 h 644525"/>
                    <a:gd name="connsiteX1" fmla="*/ 88900 w 200025"/>
                    <a:gd name="connsiteY1" fmla="*/ 0 h 644525"/>
                    <a:gd name="connsiteX2" fmla="*/ 200025 w 200025"/>
                    <a:gd name="connsiteY2" fmla="*/ 644525 h 644525"/>
                    <a:gd name="connsiteX3" fmla="*/ 0 w 200025"/>
                    <a:gd name="connsiteY3" fmla="*/ 644525 h 644525"/>
                    <a:gd name="connsiteX0" fmla="*/ 0 w 200025"/>
                    <a:gd name="connsiteY0" fmla="*/ 644526 h 644526"/>
                    <a:gd name="connsiteX1" fmla="*/ 88900 w 200025"/>
                    <a:gd name="connsiteY1" fmla="*/ 1 h 644526"/>
                    <a:gd name="connsiteX2" fmla="*/ 200025 w 200025"/>
                    <a:gd name="connsiteY2" fmla="*/ 644526 h 644526"/>
                    <a:gd name="connsiteX3" fmla="*/ 0 w 200025"/>
                    <a:gd name="connsiteY3" fmla="*/ 644526 h 64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25" h="644526">
                      <a:moveTo>
                        <a:pt x="0" y="644526"/>
                      </a:moveTo>
                      <a:cubicBezTo>
                        <a:pt x="35983" y="482601"/>
                        <a:pt x="-55033" y="1"/>
                        <a:pt x="88900" y="1"/>
                      </a:cubicBezTo>
                      <a:cubicBezTo>
                        <a:pt x="225425" y="-1057"/>
                        <a:pt x="161925" y="455084"/>
                        <a:pt x="200025" y="644526"/>
                      </a:cubicBezTo>
                      <a:lnTo>
                        <a:pt x="0" y="644526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63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4E191C-CEF1-E3D0-CC89-F8CDA6C84D71}"/>
                  </a:ext>
                </a:extLst>
              </p:cNvPr>
              <p:cNvSpPr txBox="1"/>
              <p:nvPr/>
            </p:nvSpPr>
            <p:spPr>
              <a:xfrm>
                <a:off x="3175361" y="4142642"/>
                <a:ext cx="737702" cy="366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 pulse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8DD52A8-7B03-C545-7C07-96E620692AC6}"/>
                  </a:ext>
                </a:extLst>
              </p:cNvPr>
              <p:cNvGrpSpPr/>
              <p:nvPr/>
            </p:nvGrpSpPr>
            <p:grpSpPr>
              <a:xfrm>
                <a:off x="3773310" y="4062390"/>
                <a:ext cx="742511" cy="650098"/>
                <a:chOff x="2297345" y="4002880"/>
                <a:chExt cx="742511" cy="650098"/>
              </a:xfrm>
            </p:grpSpPr>
            <p:sp>
              <p:nvSpPr>
                <p:cNvPr id="37" name="Right Brace 36">
                  <a:extLst>
                    <a:ext uri="{FF2B5EF4-FFF2-40B4-BE49-F238E27FC236}">
                      <a16:creationId xmlns:a16="http://schemas.microsoft.com/office/drawing/2014/main" id="{1AEBED80-B8B3-E365-20D5-A07B5F60575E}"/>
                    </a:ext>
                  </a:extLst>
                </p:cNvPr>
                <p:cNvSpPr/>
                <p:nvPr/>
              </p:nvSpPr>
              <p:spPr>
                <a:xfrm rot="16200000">
                  <a:off x="2571001" y="4225101"/>
                  <a:ext cx="184208" cy="671545"/>
                </a:xfrm>
                <a:prstGeom prst="rightBrac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F2DB092-EBBA-2CA5-DF83-8152099FEBCC}"/>
                    </a:ext>
                  </a:extLst>
                </p:cNvPr>
                <p:cNvSpPr txBox="1"/>
                <p:nvPr/>
              </p:nvSpPr>
              <p:spPr>
                <a:xfrm>
                  <a:off x="2297345" y="4002880"/>
                  <a:ext cx="742511" cy="5019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received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multipath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pulses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937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1079</Words>
  <Application>Microsoft Macintosh PowerPoint</Application>
  <PresentationFormat>Widescreen</PresentationFormat>
  <Paragraphs>227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ＭＳ Ｐゴシック</vt:lpstr>
      <vt:lpstr>ＭＳ Ｐゴシック</vt:lpstr>
      <vt:lpstr>MS UI Gothic</vt:lpstr>
      <vt:lpstr>Arial</vt:lpstr>
      <vt:lpstr>Calibri</vt:lpstr>
      <vt:lpstr>Calibri Light</vt:lpstr>
      <vt:lpstr>Gill Sans MT</vt:lpstr>
      <vt:lpstr>Symbol</vt:lpstr>
      <vt:lpstr>Times New Roman</vt:lpstr>
      <vt:lpstr>Trebuchet MS</vt:lpstr>
      <vt:lpstr>Wingdings</vt:lpstr>
      <vt:lpstr>Office Theme</vt:lpstr>
      <vt:lpstr>IT305 Computer Networks</vt:lpstr>
      <vt:lpstr>Radio Wave Propagation</vt:lpstr>
      <vt:lpstr>Wireless link characteristics: fading (attenuation)</vt:lpstr>
      <vt:lpstr>Linear Path Loss</vt:lpstr>
      <vt:lpstr>Line-of-Sight Propagation</vt:lpstr>
      <vt:lpstr>Friis Free Space Equation</vt:lpstr>
      <vt:lpstr>Basic Propagation Mechanisms</vt:lpstr>
      <vt:lpstr>Wireless link characteristics: multipath</vt:lpstr>
      <vt:lpstr>Wireless link characteristics: multipath</vt:lpstr>
      <vt:lpstr>Wireless link characteristics: noise</vt:lpstr>
      <vt:lpstr>Wireless link characteristics: hidden terminals</vt:lpstr>
      <vt:lpstr>Elements of a wireless network</vt:lpstr>
      <vt:lpstr>Elements of a wireless network</vt:lpstr>
      <vt:lpstr>Elements of a wireless network</vt:lpstr>
      <vt:lpstr>Elements of a wireless network</vt:lpstr>
      <vt:lpstr>Characteristics of selected wireless links</vt:lpstr>
      <vt:lpstr>Elements of a wireless network</vt:lpstr>
      <vt:lpstr>Elements of a wireless network</vt:lpstr>
      <vt:lpstr>Wireless network taxonomy</vt:lpstr>
      <vt:lpstr>Wired Vs Wireless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IT531 Advance Computer Networks</dc:title>
  <dc:creator>Microsoft Office User</dc:creator>
  <cp:lastModifiedBy>Microsoft Office User</cp:lastModifiedBy>
  <cp:revision>10</cp:revision>
  <dcterms:created xsi:type="dcterms:W3CDTF">2024-09-10T02:31:40Z</dcterms:created>
  <dcterms:modified xsi:type="dcterms:W3CDTF">2024-11-06T05:28:10Z</dcterms:modified>
</cp:coreProperties>
</file>